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59"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4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E90989-BABB-47B7-98A9-F914DC36296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1FDCA879-454D-44A4-B854-866AC47929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5FE2CED8-002B-498C-A425-FB45B3909493}"/>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874058E3-D948-4780-83E8-EEBA15B9B56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5EEE059-31E4-4DEA-8EBE-87B69F35E94B}"/>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1450625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47B2EB-F89D-4CCF-A215-C44191B6BF86}"/>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0F71D099-8209-4A12-B98B-51BADB865057}"/>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56CD5E-2ED9-4639-BA19-CC00F11264C8}"/>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6604AA69-B89A-4E66-83CE-83395D6D9F9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EBFE7D8-6403-4099-B36F-9D567E872569}"/>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93331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377CA3E-DA77-4642-9937-779818A0F678}"/>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4D44877E-FA5A-4CB9-9EC9-951FB44A817E}"/>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32E4A93-AC97-45AE-AF60-3497D584A2E3}"/>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A7EEBC1C-B969-46E9-B453-DAD09F8FC2E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1BB4AA7-73B2-4A28-9DE5-30B88A459939}"/>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4155984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A8C9D0-304B-4DA0-996B-CD66185F0D46}"/>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3A5C4221-7296-47BB-ABC1-10C2302136A5}"/>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48C86AD-E4A5-408A-A4FA-A60624A2B899}"/>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72AAB529-6689-4A64-B4D2-931139F0D0B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03B076B-4A5B-4457-A19E-D37DE946BA81}"/>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2959143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F205D4-C09D-4293-A366-82C0125F0EB6}"/>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30A51E26-168E-4EBB-BB72-66FA6502B9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33CA51F7-5A5B-420F-BD24-00FD31348972}"/>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2D454FC4-E16F-4796-A4B8-CC859286196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FD4E764-8525-4D68-8D91-3FD9CD184CD8}"/>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3222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5FFE0-A0CC-493F-BF3E-768C57E9FF6A}"/>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AE9BCF2E-7773-4BE9-A56C-8412AA2EE953}"/>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D146924-1928-4A79-9DBA-87EB63D092E7}"/>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ED0B1F66-6A6F-49EB-B125-144B5C0BB65D}"/>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DA820A30-75EF-4502-85EE-692C122A274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BE3726E-DA8B-4F82-9242-6D5DB5A76749}"/>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3054390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0A06-AE39-4472-BDC0-8C4DA60D00CE}"/>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1D58A852-0408-4751-B940-7F0AE976AF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1929D8A7-7B3D-40B3-A8BC-3B013305D121}"/>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1656DB1-B081-40D4-B7A0-BC1168A88B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262F116A-4F16-4606-8A45-DDD92F324C55}"/>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B899205-D411-482C-BE40-659765950AF8}"/>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8F162D9C-BEE8-49E3-B411-E5955BEE837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CDBD6A7-0C0C-41AC-8A44-926C323F62A9}"/>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3585529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74F947-067F-4986-9D82-4B4DA016C93F}"/>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646FEC98-01E2-4D17-835D-4DDAABA2A7F7}"/>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CDEED54C-9D15-464F-B4BF-1F99B5251CF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296E768E-16BA-4ACE-8DC0-A22262B1E037}"/>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1370495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AA6768B-9A39-4086-9068-CBEB0CAA7FE9}"/>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1BD2EFAD-3B55-4032-81BD-7555452B8F2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9A3F3E2-1DCE-4916-ABA2-7114590B4C10}"/>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3184804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37050C-CD72-4914-B35F-AF7BB8C6F606}"/>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E64ED15D-FC4B-4F8A-8BA9-7F319660A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18CEFFC-D293-4148-8B07-F27FCB46B1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366BCEB1-3FD3-4C9A-9F9D-8F5222BF8324}"/>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70B84DBC-B2A4-4CC4-B19D-9A4827B7D15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47E8ECD-C3B9-4ADC-AC7C-6755E134D98E}"/>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184640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DB57A4-3A0D-4EFE-A026-894F0AD645D5}"/>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9647710E-35E1-4FDF-8D3D-D451BB9C09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138447C-A61C-466E-A566-19B3DDAEAC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F589F511-588A-49E1-9343-A6E16C973FBF}"/>
              </a:ext>
            </a:extLst>
          </p:cNvPr>
          <p:cNvSpPr>
            <a:spLocks noGrp="1"/>
          </p:cNvSpPr>
          <p:nvPr>
            <p:ph type="dt" sz="half" idx="10"/>
          </p:nvPr>
        </p:nvSpPr>
        <p:spPr/>
        <p:txBody>
          <a:bodyPr/>
          <a:lstStyle/>
          <a:p>
            <a:fld id="{F0F94A61-B60B-40AE-A6E5-1C64969F1848}"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AABE7FFE-B448-4C19-8C24-79E7A9D0E87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4F47C9A-27AB-4DE5-A2EA-3FD925BBB381}"/>
              </a:ext>
            </a:extLst>
          </p:cNvPr>
          <p:cNvSpPr>
            <a:spLocks noGrp="1"/>
          </p:cNvSpPr>
          <p:nvPr>
            <p:ph type="sldNum" sz="quarter" idx="12"/>
          </p:nvPr>
        </p:nvSpPr>
        <p:spPr/>
        <p:txBody>
          <a:bodyPr/>
          <a:lstStyle/>
          <a:p>
            <a:fld id="{E6D68BEB-1E60-492E-9DB0-05838FB48739}" type="slidenum">
              <a:rPr lang="nl-NL" smtClean="0"/>
              <a:t>‹nr.›</a:t>
            </a:fld>
            <a:endParaRPr lang="nl-NL"/>
          </a:p>
        </p:txBody>
      </p:sp>
    </p:spTree>
    <p:extLst>
      <p:ext uri="{BB962C8B-B14F-4D97-AF65-F5344CB8AC3E}">
        <p14:creationId xmlns:p14="http://schemas.microsoft.com/office/powerpoint/2010/main" val="3639642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D323DCC-29AA-49CE-B98E-886A8839B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3E1E2678-9C25-4D2C-A0B4-4C6BB0A766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1ED6948-1020-43DB-9387-11DC440AAC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F94A61-B60B-40AE-A6E5-1C64969F184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396EBC5B-FB99-435C-BA02-DDD67876C8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7EDE0A4-91E4-47BA-88F4-736D2F5BE0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D68BEB-1E60-492E-9DB0-05838FB48739}" type="slidenum">
              <a:rPr lang="nl-NL" smtClean="0"/>
              <a:t>‹nr.›</a:t>
            </a:fld>
            <a:endParaRPr lang="nl-NL"/>
          </a:p>
        </p:txBody>
      </p:sp>
    </p:spTree>
    <p:extLst>
      <p:ext uri="{BB962C8B-B14F-4D97-AF65-F5344CB8AC3E}">
        <p14:creationId xmlns:p14="http://schemas.microsoft.com/office/powerpoint/2010/main" val="3565120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sresultaat voor top duim omhoog">
            <a:extLst>
              <a:ext uri="{FF2B5EF4-FFF2-40B4-BE49-F238E27FC236}">
                <a16:creationId xmlns:a16="http://schemas.microsoft.com/office/drawing/2014/main" id="{6E40D0AD-6CD1-4F8C-9BE2-BC00C954E15E}"/>
              </a:ext>
            </a:extLst>
          </p:cNvPr>
          <p:cNvPicPr/>
          <p:nvPr/>
        </p:nvPicPr>
        <p:blipFill rotWithShape="1">
          <a:blip r:embed="rId2" cstate="print">
            <a:alphaModFix amt="50000"/>
            <a:extLst>
              <a:ext uri="{28A0092B-C50C-407E-A947-70E740481C1C}">
                <a14:useLocalDpi xmlns:a14="http://schemas.microsoft.com/office/drawing/2010/main" val="0"/>
              </a:ext>
            </a:extLst>
          </a:blip>
          <a:srcRect t="15386" b="345"/>
          <a:stretch/>
        </p:blipFill>
        <p:spPr bwMode="auto">
          <a:xfrm>
            <a:off x="20" y="10"/>
            <a:ext cx="12191980" cy="6857989"/>
          </a:xfrm>
          <a:prstGeom prst="rect">
            <a:avLst/>
          </a:prstGeom>
          <a:noFill/>
        </p:spPr>
      </p:pic>
      <p:sp>
        <p:nvSpPr>
          <p:cNvPr id="2" name="Titel 1">
            <a:extLst>
              <a:ext uri="{FF2B5EF4-FFF2-40B4-BE49-F238E27FC236}">
                <a16:creationId xmlns:a16="http://schemas.microsoft.com/office/drawing/2014/main" id="{14942D69-134C-44C9-84C2-6F8A44C73AD7}"/>
              </a:ext>
            </a:extLst>
          </p:cNvPr>
          <p:cNvSpPr>
            <a:spLocks noGrp="1"/>
          </p:cNvSpPr>
          <p:nvPr>
            <p:ph type="ctrTitle"/>
          </p:nvPr>
        </p:nvSpPr>
        <p:spPr>
          <a:xfrm>
            <a:off x="1524000" y="1122362"/>
            <a:ext cx="9144000" cy="2900518"/>
          </a:xfrm>
        </p:spPr>
        <p:txBody>
          <a:bodyPr>
            <a:normAutofit/>
          </a:bodyPr>
          <a:lstStyle/>
          <a:p>
            <a:r>
              <a:rPr lang="nl-NL">
                <a:solidFill>
                  <a:srgbClr val="FFFFFF"/>
                </a:solidFill>
              </a:rPr>
              <a:t>ZIL</a:t>
            </a:r>
          </a:p>
        </p:txBody>
      </p:sp>
      <p:sp>
        <p:nvSpPr>
          <p:cNvPr id="3" name="Ondertitel 2">
            <a:extLst>
              <a:ext uri="{FF2B5EF4-FFF2-40B4-BE49-F238E27FC236}">
                <a16:creationId xmlns:a16="http://schemas.microsoft.com/office/drawing/2014/main" id="{B7CE7AC5-3816-49BE-B471-191F992C2E52}"/>
              </a:ext>
            </a:extLst>
          </p:cNvPr>
          <p:cNvSpPr>
            <a:spLocks noGrp="1"/>
          </p:cNvSpPr>
          <p:nvPr>
            <p:ph type="subTitle" idx="1"/>
          </p:nvPr>
        </p:nvSpPr>
        <p:spPr>
          <a:xfrm>
            <a:off x="1524000" y="4159404"/>
            <a:ext cx="9144000" cy="1098395"/>
          </a:xfrm>
        </p:spPr>
        <p:txBody>
          <a:bodyPr>
            <a:normAutofit/>
          </a:bodyPr>
          <a:lstStyle/>
          <a:p>
            <a:r>
              <a:rPr lang="nl-NL">
                <a:solidFill>
                  <a:srgbClr val="FFFFFF"/>
                </a:solidFill>
              </a:rPr>
              <a:t>Les 9 – Motiveren &amp; Creativiteit inzetten</a:t>
            </a:r>
          </a:p>
        </p:txBody>
      </p:sp>
    </p:spTree>
    <p:extLst>
      <p:ext uri="{BB962C8B-B14F-4D97-AF65-F5344CB8AC3E}">
        <p14:creationId xmlns:p14="http://schemas.microsoft.com/office/powerpoint/2010/main" val="356292750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5C378F4-1D1C-41F9-AFCB-3D7C9C1CB93E}"/>
              </a:ext>
            </a:extLst>
          </p:cNvPr>
          <p:cNvSpPr>
            <a:spLocks noGrp="1"/>
          </p:cNvSpPr>
          <p:nvPr>
            <p:ph type="title"/>
          </p:nvPr>
        </p:nvSpPr>
        <p:spPr>
          <a:xfrm>
            <a:off x="640079" y="2053641"/>
            <a:ext cx="3669161" cy="2760098"/>
          </a:xfrm>
        </p:spPr>
        <p:txBody>
          <a:bodyPr>
            <a:normAutofit/>
          </a:bodyPr>
          <a:lstStyle/>
          <a:p>
            <a:r>
              <a:rPr lang="nl-NL">
                <a:solidFill>
                  <a:srgbClr val="FFFFFF"/>
                </a:solidFill>
              </a:rPr>
              <a:t>Lesdoelen</a:t>
            </a:r>
          </a:p>
        </p:txBody>
      </p:sp>
      <p:sp>
        <p:nvSpPr>
          <p:cNvPr id="3" name="Tijdelijke aanduiding voor inhoud 2">
            <a:extLst>
              <a:ext uri="{FF2B5EF4-FFF2-40B4-BE49-F238E27FC236}">
                <a16:creationId xmlns:a16="http://schemas.microsoft.com/office/drawing/2014/main" id="{ABB38507-87B0-493C-937B-B191D21B9471}"/>
              </a:ext>
            </a:extLst>
          </p:cNvPr>
          <p:cNvSpPr>
            <a:spLocks noGrp="1"/>
          </p:cNvSpPr>
          <p:nvPr>
            <p:ph idx="1"/>
          </p:nvPr>
        </p:nvSpPr>
        <p:spPr>
          <a:xfrm>
            <a:off x="6090574" y="801866"/>
            <a:ext cx="5306084" cy="5230634"/>
          </a:xfrm>
        </p:spPr>
        <p:txBody>
          <a:bodyPr anchor="ctr">
            <a:normAutofit/>
          </a:bodyPr>
          <a:lstStyle/>
          <a:p>
            <a:r>
              <a:rPr lang="nl-NL" sz="2400">
                <a:solidFill>
                  <a:srgbClr val="000000"/>
                </a:solidFill>
              </a:rPr>
              <a:t>Aan het einde van de les heb je een clipp-hanger gemaakt over het inzetten van creativiteit bij de doelgroep waar je stage hebt gelopen</a:t>
            </a:r>
          </a:p>
          <a:p>
            <a:r>
              <a:rPr lang="nl-NL" sz="2400">
                <a:solidFill>
                  <a:srgbClr val="000000"/>
                </a:solidFill>
              </a:rPr>
              <a:t>Aan het einde van de les heb je vier vragen beantwoord over het motiveren van mensen</a:t>
            </a:r>
          </a:p>
          <a:p>
            <a:endParaRPr lang="nl-NL" sz="2400">
              <a:solidFill>
                <a:srgbClr val="000000"/>
              </a:solidFill>
            </a:endParaRPr>
          </a:p>
        </p:txBody>
      </p:sp>
    </p:spTree>
    <p:extLst>
      <p:ext uri="{BB962C8B-B14F-4D97-AF65-F5344CB8AC3E}">
        <p14:creationId xmlns:p14="http://schemas.microsoft.com/office/powerpoint/2010/main" val="424888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6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Afbeeldingsresultaat voor motiveren">
            <a:extLst>
              <a:ext uri="{FF2B5EF4-FFF2-40B4-BE49-F238E27FC236}">
                <a16:creationId xmlns:a16="http://schemas.microsoft.com/office/drawing/2014/main" id="{5750DA15-8632-40A3-9B03-5A915852E906}"/>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a:stretch/>
        </p:blipFill>
        <p:spPr bwMode="auto">
          <a:xfrm>
            <a:off x="6098" y="1020079"/>
            <a:ext cx="4838041" cy="4838041"/>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5" name="Picture 74">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6A372D3-8943-4244-9CF3-EF0163F9E628}"/>
              </a:ext>
            </a:extLst>
          </p:cNvPr>
          <p:cNvSpPr>
            <a:spLocks noGrp="1"/>
          </p:cNvSpPr>
          <p:nvPr>
            <p:ph type="title"/>
          </p:nvPr>
        </p:nvSpPr>
        <p:spPr>
          <a:xfrm>
            <a:off x="6094105" y="802955"/>
            <a:ext cx="4977976" cy="1454051"/>
          </a:xfrm>
        </p:spPr>
        <p:txBody>
          <a:bodyPr>
            <a:normAutofit/>
          </a:bodyPr>
          <a:lstStyle/>
          <a:p>
            <a:r>
              <a:rPr lang="nl-NL">
                <a:solidFill>
                  <a:srgbClr val="000000"/>
                </a:solidFill>
              </a:rPr>
              <a:t>Vooraf…</a:t>
            </a:r>
          </a:p>
        </p:txBody>
      </p:sp>
      <p:sp>
        <p:nvSpPr>
          <p:cNvPr id="3" name="Tijdelijke aanduiding voor inhoud 2">
            <a:extLst>
              <a:ext uri="{FF2B5EF4-FFF2-40B4-BE49-F238E27FC236}">
                <a16:creationId xmlns:a16="http://schemas.microsoft.com/office/drawing/2014/main" id="{0765D22C-72D8-41B0-9248-A4C4EB6AA804}"/>
              </a:ext>
            </a:extLst>
          </p:cNvPr>
          <p:cNvSpPr>
            <a:spLocks noGrp="1"/>
          </p:cNvSpPr>
          <p:nvPr>
            <p:ph idx="1"/>
          </p:nvPr>
        </p:nvSpPr>
        <p:spPr>
          <a:xfrm>
            <a:off x="6090574" y="2421682"/>
            <a:ext cx="4977578" cy="3639289"/>
          </a:xfrm>
        </p:spPr>
        <p:txBody>
          <a:bodyPr anchor="ctr">
            <a:normAutofit/>
          </a:bodyPr>
          <a:lstStyle/>
          <a:p>
            <a:pPr marL="0" indent="0">
              <a:buNone/>
            </a:pPr>
            <a:r>
              <a:rPr lang="nl-NL" sz="2000" dirty="0">
                <a:solidFill>
                  <a:srgbClr val="000000"/>
                </a:solidFill>
              </a:rPr>
              <a:t>We zijn al aangekomen bij de negende les. Wat hebben jullie hard gewerkt! Inmiddels weten jullie al heel wat af van het creatief denken, het creatieve proces. Jullie hebben vast gemerkt dat de theorie nog wat afgestemd moet worden op de doelgroep waar jij bij stage hebt gelopen. </a:t>
            </a:r>
            <a:r>
              <a:rPr lang="nl-NL" sz="2000">
                <a:solidFill>
                  <a:srgbClr val="000000"/>
                </a:solidFill>
              </a:rPr>
              <a:t>Met wat creativiteit is dat vast gelukt. </a:t>
            </a:r>
          </a:p>
          <a:p>
            <a:pPr marL="0" indent="0">
              <a:buNone/>
            </a:pPr>
            <a:endParaRPr lang="nl-NL" sz="2000">
              <a:solidFill>
                <a:srgbClr val="000000"/>
              </a:solidFill>
            </a:endParaRPr>
          </a:p>
          <a:p>
            <a:pPr marL="0" indent="0">
              <a:buNone/>
            </a:pPr>
            <a:r>
              <a:rPr lang="nl-NL" sz="2000" dirty="0">
                <a:solidFill>
                  <a:srgbClr val="000000"/>
                </a:solidFill>
              </a:rPr>
              <a:t>In deze les ga je laten zien op welke manier jij daar nu mee omgaat. De opdracht die je straks tegenkomt, is dus een check.</a:t>
            </a:r>
          </a:p>
          <a:p>
            <a:endParaRPr lang="nl-NL" sz="2000" dirty="0">
              <a:solidFill>
                <a:srgbClr val="000000"/>
              </a:solidFill>
            </a:endParaRPr>
          </a:p>
        </p:txBody>
      </p:sp>
    </p:spTree>
    <p:extLst>
      <p:ext uri="{BB962C8B-B14F-4D97-AF65-F5344CB8AC3E}">
        <p14:creationId xmlns:p14="http://schemas.microsoft.com/office/powerpoint/2010/main" val="3378165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953DB-121B-4340-88E6-C2D5BD507FA2}"/>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7635547D-50DE-429C-9276-874203686898}"/>
              </a:ext>
            </a:extLst>
          </p:cNvPr>
          <p:cNvSpPr>
            <a:spLocks noGrp="1"/>
          </p:cNvSpPr>
          <p:nvPr>
            <p:ph idx="1"/>
          </p:nvPr>
        </p:nvSpPr>
        <p:spPr>
          <a:xfrm>
            <a:off x="5894362" y="2834958"/>
            <a:ext cx="4362157" cy="2197735"/>
          </a:xfrm>
        </p:spPr>
        <p:txBody>
          <a:bodyPr/>
          <a:lstStyle/>
          <a:p>
            <a:pPr marL="0" indent="0">
              <a:buNone/>
            </a:pPr>
            <a:r>
              <a:rPr lang="nl-NL" dirty="0"/>
              <a:t>&lt; Dubbelklik op de afbeelding hiernaast om het document met theorie te openen</a:t>
            </a:r>
          </a:p>
        </p:txBody>
      </p:sp>
      <p:graphicFrame>
        <p:nvGraphicFramePr>
          <p:cNvPr id="4" name="Object 3">
            <a:extLst>
              <a:ext uri="{FF2B5EF4-FFF2-40B4-BE49-F238E27FC236}">
                <a16:creationId xmlns:a16="http://schemas.microsoft.com/office/drawing/2014/main" id="{9CE48746-43EB-4484-BEDB-711D7441C6A1}"/>
              </a:ext>
            </a:extLst>
          </p:cNvPr>
          <p:cNvGraphicFramePr>
            <a:graphicFrameLocks noChangeAspect="1"/>
          </p:cNvGraphicFramePr>
          <p:nvPr>
            <p:extLst>
              <p:ext uri="{D42A27DB-BD31-4B8C-83A1-F6EECF244321}">
                <p14:modId xmlns:p14="http://schemas.microsoft.com/office/powerpoint/2010/main" val="4253009135"/>
              </p:ext>
            </p:extLst>
          </p:nvPr>
        </p:nvGraphicFramePr>
        <p:xfrm>
          <a:off x="1161122" y="1450072"/>
          <a:ext cx="3340540" cy="4726891"/>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9CE48746-43EB-4484-BEDB-711D7441C6A1}"/>
                          </a:ext>
                        </a:extLst>
                      </p:cNvPr>
                      <p:cNvPicPr/>
                      <p:nvPr/>
                    </p:nvPicPr>
                    <p:blipFill>
                      <a:blip r:embed="rId4"/>
                      <a:stretch>
                        <a:fillRect/>
                      </a:stretch>
                    </p:blipFill>
                    <p:spPr>
                      <a:xfrm>
                        <a:off x="1161122" y="1450072"/>
                        <a:ext cx="3340540" cy="4726891"/>
                      </a:xfrm>
                      <a:prstGeom prst="rect">
                        <a:avLst/>
                      </a:prstGeom>
                    </p:spPr>
                  </p:pic>
                </p:oleObj>
              </mc:Fallback>
            </mc:AlternateContent>
          </a:graphicData>
        </a:graphic>
      </p:graphicFrame>
    </p:spTree>
    <p:extLst>
      <p:ext uri="{BB962C8B-B14F-4D97-AF65-F5344CB8AC3E}">
        <p14:creationId xmlns:p14="http://schemas.microsoft.com/office/powerpoint/2010/main" val="3128483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3FB0E9-24C1-4EB7-9E9E-9C935411EC5B}"/>
              </a:ext>
            </a:extLst>
          </p:cNvPr>
          <p:cNvSpPr>
            <a:spLocks noGrp="1"/>
          </p:cNvSpPr>
          <p:nvPr>
            <p:ph type="title"/>
          </p:nvPr>
        </p:nvSpPr>
        <p:spPr/>
        <p:txBody>
          <a:bodyPr/>
          <a:lstStyle/>
          <a:p>
            <a:r>
              <a:rPr lang="nl-NL" dirty="0"/>
              <a:t>Vragen en opdracht</a:t>
            </a:r>
          </a:p>
        </p:txBody>
      </p:sp>
      <p:sp>
        <p:nvSpPr>
          <p:cNvPr id="3" name="Tijdelijke aanduiding voor inhoud 2">
            <a:extLst>
              <a:ext uri="{FF2B5EF4-FFF2-40B4-BE49-F238E27FC236}">
                <a16:creationId xmlns:a16="http://schemas.microsoft.com/office/drawing/2014/main" id="{C57C8ED3-F4E7-4087-A526-A523B76F673D}"/>
              </a:ext>
            </a:extLst>
          </p:cNvPr>
          <p:cNvSpPr>
            <a:spLocks noGrp="1"/>
          </p:cNvSpPr>
          <p:nvPr>
            <p:ph idx="1"/>
          </p:nvPr>
        </p:nvSpPr>
        <p:spPr>
          <a:xfrm>
            <a:off x="992945" y="3035447"/>
            <a:ext cx="4183966" cy="2282141"/>
          </a:xfrm>
        </p:spPr>
        <p:txBody>
          <a:bodyPr/>
          <a:lstStyle/>
          <a:p>
            <a:pPr marL="0" indent="0">
              <a:buNone/>
            </a:pPr>
            <a:r>
              <a:rPr lang="nl-NL" dirty="0"/>
              <a:t>&gt; Dubbelklik op de afbeelding hiernaast om het document te openen met de vragen/opdracht</a:t>
            </a:r>
          </a:p>
        </p:txBody>
      </p:sp>
      <p:graphicFrame>
        <p:nvGraphicFramePr>
          <p:cNvPr id="4" name="Object 3">
            <a:extLst>
              <a:ext uri="{FF2B5EF4-FFF2-40B4-BE49-F238E27FC236}">
                <a16:creationId xmlns:a16="http://schemas.microsoft.com/office/drawing/2014/main" id="{CDCCD4E8-69DB-4F2B-AB77-13D8E29D9015}"/>
              </a:ext>
            </a:extLst>
          </p:cNvPr>
          <p:cNvGraphicFramePr>
            <a:graphicFrameLocks noChangeAspect="1"/>
          </p:cNvGraphicFramePr>
          <p:nvPr>
            <p:extLst>
              <p:ext uri="{D42A27DB-BD31-4B8C-83A1-F6EECF244321}">
                <p14:modId xmlns:p14="http://schemas.microsoft.com/office/powerpoint/2010/main" val="3821478642"/>
              </p:ext>
            </p:extLst>
          </p:nvPr>
        </p:nvGraphicFramePr>
        <p:xfrm>
          <a:off x="6267915" y="1027906"/>
          <a:ext cx="3829050" cy="5418137"/>
        </p:xfrm>
        <a:graphic>
          <a:graphicData uri="http://schemas.openxmlformats.org/presentationml/2006/ole">
            <mc:AlternateContent xmlns:mc="http://schemas.openxmlformats.org/markup-compatibility/2006">
              <mc:Choice xmlns:v="urn:schemas-microsoft-com:vml" Requires="v">
                <p:oleObj spid="_x0000_s2050"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CDCCD4E8-69DB-4F2B-AB77-13D8E29D9015}"/>
                          </a:ext>
                        </a:extLst>
                      </p:cNvPr>
                      <p:cNvPicPr/>
                      <p:nvPr/>
                    </p:nvPicPr>
                    <p:blipFill>
                      <a:blip r:embed="rId4"/>
                      <a:stretch>
                        <a:fillRect/>
                      </a:stretch>
                    </p:blipFill>
                    <p:spPr>
                      <a:xfrm>
                        <a:off x="6267915" y="1027906"/>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3552620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E02231C9-1686-481C-97DF-BC7263B472E7}"/>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92316F6A-0CD4-4934-B0B9-8CD3D64168A1}"/>
              </a:ext>
            </a:extLst>
          </p:cNvPr>
          <p:cNvSpPr>
            <a:spLocks noGrp="1"/>
          </p:cNvSpPr>
          <p:nvPr>
            <p:ph idx="1"/>
          </p:nvPr>
        </p:nvSpPr>
        <p:spPr>
          <a:xfrm>
            <a:off x="5120640" y="804672"/>
            <a:ext cx="6281928" cy="5248656"/>
          </a:xfrm>
        </p:spPr>
        <p:txBody>
          <a:bodyPr anchor="ctr">
            <a:normAutofit/>
          </a:bodyPr>
          <a:lstStyle/>
          <a:p>
            <a:r>
              <a:rPr lang="nl-NL" sz="2000"/>
              <a:t>Aan het einde van de les heb je een clipp-hanger gemaakt over het inzetten van creativiteit bij de doelgroep waar je stage hebt gelopen</a:t>
            </a:r>
          </a:p>
          <a:p>
            <a:r>
              <a:rPr lang="nl-NL" sz="2000"/>
              <a:t>Aan het einde van de les heb je vier vragen beantwoord over het motiveren van mensen.</a:t>
            </a:r>
          </a:p>
          <a:p>
            <a:pPr marL="0" indent="0">
              <a:buNone/>
            </a:pPr>
            <a:endParaRPr lang="nl-NL" sz="2000"/>
          </a:p>
        </p:txBody>
      </p:sp>
    </p:spTree>
    <p:extLst>
      <p:ext uri="{BB962C8B-B14F-4D97-AF65-F5344CB8AC3E}">
        <p14:creationId xmlns:p14="http://schemas.microsoft.com/office/powerpoint/2010/main" val="1407540327"/>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215</Words>
  <Application>Microsoft Office PowerPoint</Application>
  <PresentationFormat>Breedbeeld</PresentationFormat>
  <Paragraphs>16</Paragraphs>
  <Slides>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1" baseType="lpstr">
      <vt:lpstr>Arial</vt:lpstr>
      <vt:lpstr>Calibri</vt:lpstr>
      <vt:lpstr>Calibri Light</vt:lpstr>
      <vt:lpstr>Kantoorthema</vt:lpstr>
      <vt:lpstr>Adobe Acrobat Document</vt:lpstr>
      <vt:lpstr>ZIL</vt:lpstr>
      <vt:lpstr>Lesdoelen</vt:lpstr>
      <vt:lpstr>Vooraf…</vt:lpstr>
      <vt:lpstr>Theorie</vt:lpstr>
      <vt:lpstr>Vragen en opdracht</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2017-06-06T14:55:08Z</dcterms:created>
  <dcterms:modified xsi:type="dcterms:W3CDTF">2017-06-06T15:01:59Z</dcterms:modified>
</cp:coreProperties>
</file>