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58"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C9674-EF69-451C-9DE6-B1478B4C6BE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A8543B69-0449-485B-84B5-910513F27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463D9DF8-1801-4365-88B2-CC7B6EA9E767}"/>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B960171C-0674-418B-BE47-5BAA87DDFD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BACF93-DC1F-49F8-B476-C970E96ECF91}"/>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267678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3EB53-B12C-428A-A99E-8BA42781060A}"/>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7866842F-3C33-41F0-AD4E-227AC16179B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99D113-2CAD-4FBA-A4DD-657BF3772671}"/>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F3AA77BE-C1E6-4CA3-9D27-272CAEE38D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70A7BF-D425-4E86-854C-0905FB8F03E5}"/>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426722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7995684-4A89-4114-B08F-93D4468BAD90}"/>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D564C3E0-267F-4F67-81A0-512A02521721}"/>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CE28B9-E76E-484F-89D1-A2B51339A5A7}"/>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D64284D0-4607-46C0-9AB2-A086BAE5D8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DDA93E-136F-47A1-9A67-27D3F2D180F1}"/>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202521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ADCD5-BB4A-4A43-9960-CD9FE4FFEA94}"/>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A459108A-67DC-4937-AC5D-21AF8B5F72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F0530F-8D97-46DD-ACD6-3E67C394D4FC}"/>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F67F1923-FB78-4A0F-B197-36E4D481A1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1AD727-7227-45AD-BED3-D9A67E725E22}"/>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263009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864D4-8E18-46A0-A883-5D93EF4717A7}"/>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1C4B9F79-1B5D-49B8-B028-FCF3CBB6E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7236DF2-4358-4B8E-BBDE-EA6E903092E4}"/>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362C6D15-6926-471B-AC47-036E21A1247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1D3B6E-E7BF-48CC-8BF9-031C656F31FC}"/>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145671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16A68-7FD8-49DB-8640-8CB0DA5F5D0B}"/>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6184B46E-18CC-4B80-B1BC-B7F0A396EA1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A987441-F14A-4F93-8884-3D14C5B52611}"/>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10A5A79-BE0F-4C6F-B80D-929FFB4FED44}"/>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DEF01C66-D124-44C2-979F-25304894F5D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6B035C-E749-4183-920D-0F54213C08F4}"/>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64080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0D058-D930-46DC-A535-EEAA8DF83053}"/>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7E719945-1E94-4C83-9C9E-FDC75B59E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3724E40-CF00-4B83-B850-BEB063170C1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5B8034D-DB4B-4642-90DA-EDEFD6CCB7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569DC97F-EA6B-4069-A4EF-94E0E6F21842}"/>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DD40549-DCB0-4B93-8740-3BB2141F231C}"/>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8" name="Tijdelijke aanduiding voor voettekst 7">
            <a:extLst>
              <a:ext uri="{FF2B5EF4-FFF2-40B4-BE49-F238E27FC236}">
                <a16:creationId xmlns:a16="http://schemas.microsoft.com/office/drawing/2014/main" id="{E96D65F2-30E9-4B79-8743-FBAA70DA5E1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2ECD081-7B27-4243-A9D4-005B0688642F}"/>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300328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86FCA-8BD3-4D2E-81F0-C9B7FA039337}"/>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D69CB3D2-2DB7-4338-B9B5-21DE2EFE8674}"/>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4" name="Tijdelijke aanduiding voor voettekst 3">
            <a:extLst>
              <a:ext uri="{FF2B5EF4-FFF2-40B4-BE49-F238E27FC236}">
                <a16:creationId xmlns:a16="http://schemas.microsoft.com/office/drawing/2014/main" id="{054BB073-984A-4959-9C40-5FA2110BB60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DD33AFD-ECEA-4F8F-B670-AD7F8C11CD59}"/>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276644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70F5BA3-2E4B-49DE-B841-E253494C1DCC}"/>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3" name="Tijdelijke aanduiding voor voettekst 2">
            <a:extLst>
              <a:ext uri="{FF2B5EF4-FFF2-40B4-BE49-F238E27FC236}">
                <a16:creationId xmlns:a16="http://schemas.microsoft.com/office/drawing/2014/main" id="{23280B84-CC8B-435B-9E0A-6897B6EBB79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B6C0D02-A602-4952-84DB-8F279FA668A6}"/>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4915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18F1D-DEF2-43DD-BE52-6CBF65DA1061}"/>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BB92FD48-5D24-4B6B-9E11-2043DC7F5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0DFC5B2-6FE6-481D-A49A-340C39B58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8C96E03-C235-47E7-AED4-DD5356F1C21F}"/>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B926E171-575B-4862-87A3-91AE8AB49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E3AE3D-C07E-47A0-9E3B-EDBB2E9254A6}"/>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205782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3325-71D4-4354-870F-515C1B06C896}"/>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C85B0FD9-B616-49EB-A384-C62D604C6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941F87-FB32-4A62-A07B-D8256A099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5FC8861-3E51-4DF3-85FE-165304D23CC6}"/>
              </a:ext>
            </a:extLst>
          </p:cNvPr>
          <p:cNvSpPr>
            <a:spLocks noGrp="1"/>
          </p:cNvSpPr>
          <p:nvPr>
            <p:ph type="dt" sz="half" idx="10"/>
          </p:nvPr>
        </p:nvSpPr>
        <p:spPr/>
        <p:txBody>
          <a:bodyPr/>
          <a:lstStyle/>
          <a:p>
            <a:fld id="{B5E78CB9-E402-409A-9B0A-497A1BA48E8E}"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BF3DDAA7-37BC-4134-8184-629A659919C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FD73826-5084-4796-8FE4-08E73EEC01DD}"/>
              </a:ext>
            </a:extLst>
          </p:cNvPr>
          <p:cNvSpPr>
            <a:spLocks noGrp="1"/>
          </p:cNvSpPr>
          <p:nvPr>
            <p:ph type="sldNum" sz="quarter" idx="12"/>
          </p:nvPr>
        </p:nvSpPr>
        <p:spPr/>
        <p:txBody>
          <a:bodyPr/>
          <a:lstStyle/>
          <a:p>
            <a:fld id="{38EC11C8-1CF4-4775-8D9C-87261829B79B}" type="slidenum">
              <a:rPr lang="nl-NL" smtClean="0"/>
              <a:t>‹nr.›</a:t>
            </a:fld>
            <a:endParaRPr lang="nl-NL"/>
          </a:p>
        </p:txBody>
      </p:sp>
    </p:spTree>
    <p:extLst>
      <p:ext uri="{BB962C8B-B14F-4D97-AF65-F5344CB8AC3E}">
        <p14:creationId xmlns:p14="http://schemas.microsoft.com/office/powerpoint/2010/main" val="13079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81869C-8F3C-44C9-97ED-24D2CEAC0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56F8EABD-625D-41C5-9816-5E057E6E96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633D5C-7703-46DF-BD89-47DBAC3D9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78CB9-E402-409A-9B0A-497A1BA48E8E}"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16AAFF05-BED7-4E26-8AA3-0DA6D63D2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383B67C-F78B-4A8F-87F5-F259E8B41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C11C8-1CF4-4775-8D9C-87261829B79B}" type="slidenum">
              <a:rPr lang="nl-NL" smtClean="0"/>
              <a:t>‹nr.›</a:t>
            </a:fld>
            <a:endParaRPr lang="nl-NL"/>
          </a:p>
        </p:txBody>
      </p:sp>
    </p:spTree>
    <p:extLst>
      <p:ext uri="{BB962C8B-B14F-4D97-AF65-F5344CB8AC3E}">
        <p14:creationId xmlns:p14="http://schemas.microsoft.com/office/powerpoint/2010/main" val="321661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afel, binnen, voedsel, bord&#10;&#10;Beschrijving is gegenereerd met zeer hoge betrouwbaarheid">
            <a:extLst>
              <a:ext uri="{FF2B5EF4-FFF2-40B4-BE49-F238E27FC236}">
                <a16:creationId xmlns:a16="http://schemas.microsoft.com/office/drawing/2014/main" id="{FE94696B-925C-41EA-B763-671814BCF6F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319" b="21236"/>
          <a:stretch/>
        </p:blipFill>
        <p:spPr>
          <a:xfrm>
            <a:off x="20" y="10"/>
            <a:ext cx="12191980" cy="6857989"/>
          </a:xfrm>
          <a:prstGeom prst="rect">
            <a:avLst/>
          </a:prstGeom>
        </p:spPr>
      </p:pic>
      <p:sp>
        <p:nvSpPr>
          <p:cNvPr id="2" name="Titel 1">
            <a:extLst>
              <a:ext uri="{FF2B5EF4-FFF2-40B4-BE49-F238E27FC236}">
                <a16:creationId xmlns:a16="http://schemas.microsoft.com/office/drawing/2014/main" id="{6A1E1795-AAAC-4CCD-A508-F533F4F00984}"/>
              </a:ext>
            </a:extLst>
          </p:cNvPr>
          <p:cNvSpPr>
            <a:spLocks noGrp="1"/>
          </p:cNvSpPr>
          <p:nvPr>
            <p:ph type="ctrTitle"/>
          </p:nvPr>
        </p:nvSpPr>
        <p:spPr>
          <a:xfrm>
            <a:off x="1524000" y="1122362"/>
            <a:ext cx="9144000" cy="2900518"/>
          </a:xfrm>
        </p:spPr>
        <p:txBody>
          <a:bodyPr>
            <a:normAutofit/>
          </a:bodyPr>
          <a:lstStyle/>
          <a:p>
            <a:r>
              <a:rPr lang="nl-NL">
                <a:solidFill>
                  <a:srgbClr val="FFFFFF"/>
                </a:solidFill>
              </a:rPr>
              <a:t>ZIL</a:t>
            </a:r>
          </a:p>
        </p:txBody>
      </p:sp>
      <p:sp>
        <p:nvSpPr>
          <p:cNvPr id="3" name="Ondertitel 2">
            <a:extLst>
              <a:ext uri="{FF2B5EF4-FFF2-40B4-BE49-F238E27FC236}">
                <a16:creationId xmlns:a16="http://schemas.microsoft.com/office/drawing/2014/main" id="{E0BC23E4-B874-422C-A90C-D436AA399DF1}"/>
              </a:ext>
            </a:extLst>
          </p:cNvPr>
          <p:cNvSpPr>
            <a:spLocks noGrp="1"/>
          </p:cNvSpPr>
          <p:nvPr>
            <p:ph type="subTitle" idx="1"/>
          </p:nvPr>
        </p:nvSpPr>
        <p:spPr>
          <a:xfrm>
            <a:off x="1524000" y="4159404"/>
            <a:ext cx="9144000" cy="1098395"/>
          </a:xfrm>
        </p:spPr>
        <p:txBody>
          <a:bodyPr>
            <a:normAutofit/>
          </a:bodyPr>
          <a:lstStyle/>
          <a:p>
            <a:r>
              <a:rPr lang="nl-NL">
                <a:solidFill>
                  <a:srgbClr val="FFFFFF"/>
                </a:solidFill>
              </a:rPr>
              <a:t>Les 4 – Het Creatieve Prces</a:t>
            </a:r>
          </a:p>
        </p:txBody>
      </p:sp>
    </p:spTree>
    <p:extLst>
      <p:ext uri="{BB962C8B-B14F-4D97-AF65-F5344CB8AC3E}">
        <p14:creationId xmlns:p14="http://schemas.microsoft.com/office/powerpoint/2010/main" val="11216937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669671-237B-4D7B-95B9-05A0390D508C}"/>
              </a:ext>
            </a:extLst>
          </p:cNvPr>
          <p:cNvSpPr>
            <a:spLocks noGrp="1"/>
          </p:cNvSpPr>
          <p:nvPr>
            <p:ph type="title"/>
          </p:nvPr>
        </p:nvSpPr>
        <p:spPr>
          <a:xfrm>
            <a:off x="640079" y="2053641"/>
            <a:ext cx="3669161" cy="2760098"/>
          </a:xfrm>
        </p:spPr>
        <p:txBody>
          <a:bodyPr>
            <a:normAutofit/>
          </a:bodyPr>
          <a:lstStyle/>
          <a:p>
            <a:r>
              <a:rPr lang="nl-NL">
                <a:solidFill>
                  <a:srgbClr val="FFFFFF"/>
                </a:solidFill>
              </a:rPr>
              <a:t>Lesdoelen</a:t>
            </a:r>
          </a:p>
        </p:txBody>
      </p:sp>
      <p:sp>
        <p:nvSpPr>
          <p:cNvPr id="3" name="Tijdelijke aanduiding voor inhoud 2">
            <a:extLst>
              <a:ext uri="{FF2B5EF4-FFF2-40B4-BE49-F238E27FC236}">
                <a16:creationId xmlns:a16="http://schemas.microsoft.com/office/drawing/2014/main" id="{F552C1F6-BCF9-4FF3-A9D9-742DA00B0B12}"/>
              </a:ext>
            </a:extLst>
          </p:cNvPr>
          <p:cNvSpPr>
            <a:spLocks noGrp="1"/>
          </p:cNvSpPr>
          <p:nvPr>
            <p:ph idx="1"/>
          </p:nvPr>
        </p:nvSpPr>
        <p:spPr>
          <a:xfrm>
            <a:off x="6090574" y="801866"/>
            <a:ext cx="5306084" cy="5230634"/>
          </a:xfrm>
        </p:spPr>
        <p:txBody>
          <a:bodyPr anchor="ctr">
            <a:normAutofit/>
          </a:bodyPr>
          <a:lstStyle/>
          <a:p>
            <a:pPr lvl="0"/>
            <a:r>
              <a:rPr lang="nl-NL" sz="2400">
                <a:solidFill>
                  <a:srgbClr val="000000"/>
                </a:solidFill>
              </a:rPr>
              <a:t>Aan het einde van de les kun je in je eigen woorden vertellen wat het creatieve proces is.</a:t>
            </a:r>
          </a:p>
          <a:p>
            <a:pPr lvl="0"/>
            <a:r>
              <a:rPr lang="nl-NL" sz="2400">
                <a:solidFill>
                  <a:srgbClr val="000000"/>
                </a:solidFill>
              </a:rPr>
              <a:t>Aan het einde van de les heb je een praktijkvoorbeeld uitgelegd aan de hand van het creatieve proces</a:t>
            </a:r>
          </a:p>
          <a:p>
            <a:pPr lvl="0"/>
            <a:r>
              <a:rPr lang="nl-NL" sz="2400">
                <a:solidFill>
                  <a:srgbClr val="000000"/>
                </a:solidFill>
              </a:rPr>
              <a:t>Aan het einde van de les kun je vertellen waarom jij meer wilt weten over het creatieve proces</a:t>
            </a:r>
          </a:p>
          <a:p>
            <a:pPr lvl="0"/>
            <a:r>
              <a:rPr lang="nl-NL" sz="2400">
                <a:solidFill>
                  <a:srgbClr val="000000"/>
                </a:solidFill>
              </a:rPr>
              <a:t>Aan het einde van de les heb jij zeven oefeningen gedaan</a:t>
            </a:r>
          </a:p>
          <a:p>
            <a:endParaRPr lang="nl-NL" sz="2400">
              <a:solidFill>
                <a:srgbClr val="000000"/>
              </a:solidFill>
            </a:endParaRPr>
          </a:p>
        </p:txBody>
      </p:sp>
    </p:spTree>
    <p:extLst>
      <p:ext uri="{BB962C8B-B14F-4D97-AF65-F5344CB8AC3E}">
        <p14:creationId xmlns:p14="http://schemas.microsoft.com/office/powerpoint/2010/main" val="254946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sresultaat voor creatief">
            <a:extLst>
              <a:ext uri="{FF2B5EF4-FFF2-40B4-BE49-F238E27FC236}">
                <a16:creationId xmlns:a16="http://schemas.microsoft.com/office/drawing/2014/main" id="{F8C483DD-C499-4B97-9C3E-550A5D8DFF8C}"/>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0" y="3165231"/>
            <a:ext cx="6682154" cy="3692769"/>
          </a:xfrm>
          <a:prstGeom prst="rect">
            <a:avLst/>
          </a:prstGeom>
          <a:noFill/>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0A7149-0540-4065-9634-0F584DAA5209}"/>
              </a:ext>
            </a:extLst>
          </p:cNvPr>
          <p:cNvSpPr>
            <a:spLocks noGrp="1"/>
          </p:cNvSpPr>
          <p:nvPr>
            <p:ph type="title"/>
          </p:nvPr>
        </p:nvSpPr>
        <p:spPr>
          <a:xfrm>
            <a:off x="6392598" y="640263"/>
            <a:ext cx="5221266" cy="1344975"/>
          </a:xfrm>
        </p:spPr>
        <p:txBody>
          <a:bodyPr>
            <a:normAutofit/>
          </a:bodyPr>
          <a:lstStyle/>
          <a:p>
            <a:pPr algn="ctr"/>
            <a:r>
              <a:rPr lang="nl-NL" sz="4000"/>
              <a:t>Vooraf…</a:t>
            </a:r>
          </a:p>
        </p:txBody>
      </p:sp>
      <p:sp>
        <p:nvSpPr>
          <p:cNvPr id="3" name="Tijdelijke aanduiding voor inhoud 2">
            <a:extLst>
              <a:ext uri="{FF2B5EF4-FFF2-40B4-BE49-F238E27FC236}">
                <a16:creationId xmlns:a16="http://schemas.microsoft.com/office/drawing/2014/main" id="{F0B2B7E0-242A-484B-8FC6-A61C1948FF63}"/>
              </a:ext>
            </a:extLst>
          </p:cNvPr>
          <p:cNvSpPr>
            <a:spLocks noGrp="1"/>
          </p:cNvSpPr>
          <p:nvPr>
            <p:ph idx="1"/>
          </p:nvPr>
        </p:nvSpPr>
        <p:spPr>
          <a:xfrm>
            <a:off x="6391903" y="2121763"/>
            <a:ext cx="5235490" cy="3773010"/>
          </a:xfrm>
        </p:spPr>
        <p:txBody>
          <a:bodyPr>
            <a:normAutofit/>
          </a:bodyPr>
          <a:lstStyle/>
          <a:p>
            <a:pPr marL="0" indent="0">
              <a:buNone/>
            </a:pPr>
            <a:r>
              <a:rPr lang="nl-NL" sz="2000" i="1"/>
              <a:t>In deze les gaan we nadenken over het creatieve proces. Elke vorm van creativiteit is in te passen in dit eenvoudige model. Je kunt door dit model ook beter je leer- en ontwikkelpunten, maar ook je positieve punten en kwaliteiten makkelijker kunnen herkennen. Dit model gebruik je ook bij de cliënten. Door te ontdekken in welke fase van het creatieve proces zij zijn, wordt het eenvoudiger om bij hen aan te sluiten. En het lukt je beter om creatieve activiteiten vorm te geven…</a:t>
            </a:r>
          </a:p>
          <a:p>
            <a:pPr marL="0" indent="0">
              <a:buNone/>
            </a:pPr>
            <a:endParaRPr lang="nl-NL" sz="2000"/>
          </a:p>
        </p:txBody>
      </p:sp>
    </p:spTree>
    <p:extLst>
      <p:ext uri="{BB962C8B-B14F-4D97-AF65-F5344CB8AC3E}">
        <p14:creationId xmlns:p14="http://schemas.microsoft.com/office/powerpoint/2010/main" val="65436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C67F8-D5FF-446E-9B05-996EFA57B192}"/>
              </a:ext>
            </a:extLst>
          </p:cNvPr>
          <p:cNvSpPr>
            <a:spLocks noGrp="1"/>
          </p:cNvSpPr>
          <p:nvPr>
            <p:ph type="title"/>
          </p:nvPr>
        </p:nvSpPr>
        <p:spPr/>
        <p:txBody>
          <a:bodyPr/>
          <a:lstStyle/>
          <a:p>
            <a:r>
              <a:rPr lang="nl-NL" dirty="0"/>
              <a:t>Theorie</a:t>
            </a:r>
          </a:p>
        </p:txBody>
      </p:sp>
      <p:sp>
        <p:nvSpPr>
          <p:cNvPr id="3" name="Tijdelijke aanduiding voor inhoud 2">
            <a:extLst>
              <a:ext uri="{FF2B5EF4-FFF2-40B4-BE49-F238E27FC236}">
                <a16:creationId xmlns:a16="http://schemas.microsoft.com/office/drawing/2014/main" id="{AF425D2C-A52E-4A69-98D2-2B82D7FE5D7F}"/>
              </a:ext>
            </a:extLst>
          </p:cNvPr>
          <p:cNvSpPr>
            <a:spLocks noGrp="1"/>
          </p:cNvSpPr>
          <p:nvPr>
            <p:ph idx="1"/>
          </p:nvPr>
        </p:nvSpPr>
        <p:spPr>
          <a:xfrm>
            <a:off x="838200" y="2678039"/>
            <a:ext cx="4535658" cy="1522486"/>
          </a:xfrm>
        </p:spPr>
        <p:txBody>
          <a:bodyPr/>
          <a:lstStyle/>
          <a:p>
            <a:pPr marL="0" indent="0">
              <a:buNone/>
            </a:pPr>
            <a:r>
              <a:rPr lang="nl-NL" dirty="0"/>
              <a:t>&gt; Dubbelklik op de afbeelding om het document met de theorie te openen</a:t>
            </a:r>
          </a:p>
        </p:txBody>
      </p:sp>
      <p:graphicFrame>
        <p:nvGraphicFramePr>
          <p:cNvPr id="4" name="Object 3">
            <a:extLst>
              <a:ext uri="{FF2B5EF4-FFF2-40B4-BE49-F238E27FC236}">
                <a16:creationId xmlns:a16="http://schemas.microsoft.com/office/drawing/2014/main" id="{86BE4FA0-3EE4-4F72-90DA-88A30D12984A}"/>
              </a:ext>
            </a:extLst>
          </p:cNvPr>
          <p:cNvGraphicFramePr>
            <a:graphicFrameLocks noChangeAspect="1"/>
          </p:cNvGraphicFramePr>
          <p:nvPr>
            <p:extLst>
              <p:ext uri="{D42A27DB-BD31-4B8C-83A1-F6EECF244321}">
                <p14:modId xmlns:p14="http://schemas.microsoft.com/office/powerpoint/2010/main" val="3032199840"/>
              </p:ext>
            </p:extLst>
          </p:nvPr>
        </p:nvGraphicFramePr>
        <p:xfrm>
          <a:off x="5747165" y="1292225"/>
          <a:ext cx="3829050" cy="5418138"/>
        </p:xfrm>
        <a:graphic>
          <a:graphicData uri="http://schemas.openxmlformats.org/presentationml/2006/ole">
            <mc:AlternateContent xmlns:mc="http://schemas.openxmlformats.org/markup-compatibility/2006">
              <mc:Choice xmlns:v="urn:schemas-microsoft-com:vml" Requires="v">
                <p:oleObj spid="_x0000_s1026"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86BE4FA0-3EE4-4F72-90DA-88A30D12984A}"/>
                          </a:ext>
                        </a:extLst>
                      </p:cNvPr>
                      <p:cNvPicPr/>
                      <p:nvPr/>
                    </p:nvPicPr>
                    <p:blipFill>
                      <a:blip r:embed="rId4"/>
                      <a:stretch>
                        <a:fillRect/>
                      </a:stretch>
                    </p:blipFill>
                    <p:spPr>
                      <a:xfrm>
                        <a:off x="5747165" y="1292225"/>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188883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269CB-8ECD-4ACA-8190-557862568FEE}"/>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0A8A6EFB-05DF-4A1E-92CD-40D34BE22A69}"/>
              </a:ext>
            </a:extLst>
          </p:cNvPr>
          <p:cNvSpPr>
            <a:spLocks noGrp="1"/>
          </p:cNvSpPr>
          <p:nvPr>
            <p:ph idx="1"/>
          </p:nvPr>
        </p:nvSpPr>
        <p:spPr>
          <a:xfrm>
            <a:off x="5156982" y="2977316"/>
            <a:ext cx="5239043" cy="1227065"/>
          </a:xfrm>
        </p:spPr>
        <p:txBody>
          <a:bodyPr>
            <a:normAutofit lnSpcReduction="10000"/>
          </a:bodyPr>
          <a:lstStyle/>
          <a:p>
            <a:pPr marL="0" indent="0">
              <a:buNone/>
            </a:pPr>
            <a:r>
              <a:rPr lang="nl-NL" dirty="0"/>
              <a:t>&lt; Dubbelklik op de afbeelding hiernaast om het document met de vragen te openen</a:t>
            </a:r>
          </a:p>
        </p:txBody>
      </p:sp>
      <p:graphicFrame>
        <p:nvGraphicFramePr>
          <p:cNvPr id="4" name="Object 3">
            <a:extLst>
              <a:ext uri="{FF2B5EF4-FFF2-40B4-BE49-F238E27FC236}">
                <a16:creationId xmlns:a16="http://schemas.microsoft.com/office/drawing/2014/main" id="{80600645-DC2D-4D90-A32B-1D731BDC41A0}"/>
              </a:ext>
            </a:extLst>
          </p:cNvPr>
          <p:cNvGraphicFramePr>
            <a:graphicFrameLocks noChangeAspect="1"/>
          </p:cNvGraphicFramePr>
          <p:nvPr>
            <p:extLst>
              <p:ext uri="{D42A27DB-BD31-4B8C-83A1-F6EECF244321}">
                <p14:modId xmlns:p14="http://schemas.microsoft.com/office/powerpoint/2010/main" val="488081400"/>
              </p:ext>
            </p:extLst>
          </p:nvPr>
        </p:nvGraphicFramePr>
        <p:xfrm>
          <a:off x="1223984" y="1825624"/>
          <a:ext cx="3386555" cy="4792003"/>
        </p:xfrm>
        <a:graphic>
          <a:graphicData uri="http://schemas.openxmlformats.org/presentationml/2006/ole">
            <mc:AlternateContent xmlns:mc="http://schemas.openxmlformats.org/markup-compatibility/2006">
              <mc:Choice xmlns:v="urn:schemas-microsoft-com:vml" Requires="v">
                <p:oleObj spid="_x0000_s2050"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80600645-DC2D-4D90-A32B-1D731BDC41A0}"/>
                          </a:ext>
                        </a:extLst>
                      </p:cNvPr>
                      <p:cNvPicPr/>
                      <p:nvPr/>
                    </p:nvPicPr>
                    <p:blipFill>
                      <a:blip r:embed="rId4"/>
                      <a:stretch>
                        <a:fillRect/>
                      </a:stretch>
                    </p:blipFill>
                    <p:spPr>
                      <a:xfrm>
                        <a:off x="1223984" y="1825624"/>
                        <a:ext cx="3386555" cy="4792003"/>
                      </a:xfrm>
                      <a:prstGeom prst="rect">
                        <a:avLst/>
                      </a:prstGeom>
                    </p:spPr>
                  </p:pic>
                </p:oleObj>
              </mc:Fallback>
            </mc:AlternateContent>
          </a:graphicData>
        </a:graphic>
      </p:graphicFrame>
    </p:spTree>
    <p:extLst>
      <p:ext uri="{BB962C8B-B14F-4D97-AF65-F5344CB8AC3E}">
        <p14:creationId xmlns:p14="http://schemas.microsoft.com/office/powerpoint/2010/main" val="65285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A23ECCA2-2ED1-42E5-ACCF-0AD605037CD8}"/>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Afsluiting</a:t>
            </a:r>
          </a:p>
        </p:txBody>
      </p:sp>
      <p:sp>
        <p:nvSpPr>
          <p:cNvPr id="3" name="Tijdelijke aanduiding voor inhoud 2">
            <a:extLst>
              <a:ext uri="{FF2B5EF4-FFF2-40B4-BE49-F238E27FC236}">
                <a16:creationId xmlns:a16="http://schemas.microsoft.com/office/drawing/2014/main" id="{2582B168-299F-47F1-B91D-6D0C790FFD81}"/>
              </a:ext>
            </a:extLst>
          </p:cNvPr>
          <p:cNvSpPr>
            <a:spLocks noGrp="1"/>
          </p:cNvSpPr>
          <p:nvPr>
            <p:ph idx="1"/>
          </p:nvPr>
        </p:nvSpPr>
        <p:spPr>
          <a:xfrm>
            <a:off x="5120640" y="804672"/>
            <a:ext cx="6281928" cy="5248656"/>
          </a:xfrm>
        </p:spPr>
        <p:txBody>
          <a:bodyPr anchor="ctr">
            <a:normAutofit/>
          </a:bodyPr>
          <a:lstStyle/>
          <a:p>
            <a:pPr marL="0" indent="0">
              <a:buNone/>
            </a:pPr>
            <a:r>
              <a:rPr lang="nl-NL" sz="2000"/>
              <a:t>Heb je de lesdoelen behaald?</a:t>
            </a:r>
          </a:p>
          <a:p>
            <a:pPr lvl="0"/>
            <a:r>
              <a:rPr lang="nl-NL" sz="2000"/>
              <a:t>Aan het einde van de les kun je in je eigen woorden vertellen wat het creatieve proces is.</a:t>
            </a:r>
          </a:p>
          <a:p>
            <a:pPr lvl="0"/>
            <a:r>
              <a:rPr lang="nl-NL" sz="2000"/>
              <a:t>Aan het einde van de les heb je een praktijkvoorbeeld uitgelegd aan de hand van het creatieve proces</a:t>
            </a:r>
          </a:p>
          <a:p>
            <a:pPr lvl="0"/>
            <a:r>
              <a:rPr lang="nl-NL" sz="2000"/>
              <a:t>Aan het einde van de les kun je vertellen waarom jij meer wilt weten over het creatieve proces</a:t>
            </a:r>
          </a:p>
          <a:p>
            <a:pPr lvl="0"/>
            <a:r>
              <a:rPr lang="nl-NL" sz="2000"/>
              <a:t>Aan het einde van de les heb jij zeven oefeningen gedaan</a:t>
            </a:r>
          </a:p>
          <a:p>
            <a:pPr marL="0" indent="0">
              <a:buNone/>
            </a:pPr>
            <a:endParaRPr lang="nl-NL" sz="2000"/>
          </a:p>
        </p:txBody>
      </p:sp>
    </p:spTree>
    <p:extLst>
      <p:ext uri="{BB962C8B-B14F-4D97-AF65-F5344CB8AC3E}">
        <p14:creationId xmlns:p14="http://schemas.microsoft.com/office/powerpoint/2010/main" val="1820985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270</Words>
  <Application>Microsoft Office PowerPoint</Application>
  <PresentationFormat>Breedbeeld</PresentationFormat>
  <Paragraphs>19</Paragraphs>
  <Slides>6</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1" baseType="lpstr">
      <vt:lpstr>Arial</vt:lpstr>
      <vt:lpstr>Calibri</vt:lpstr>
      <vt:lpstr>Calibri Light</vt:lpstr>
      <vt:lpstr>Kantoorthema</vt:lpstr>
      <vt:lpstr>Adobe Acrobat Document</vt:lpstr>
      <vt:lpstr>ZIL</vt:lpstr>
      <vt:lpstr>Lesdoelen</vt:lpstr>
      <vt:lpstr>Vooraf…</vt:lpstr>
      <vt:lpstr>Theorie</vt:lpstr>
      <vt:lpstr>Vragen: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ZIL</dc:title>
  <dc:creator>Kok, J.K. de (KOK)</dc:creator>
  <cp:lastModifiedBy>Kok, J.K. de (KOK)</cp:lastModifiedBy>
  <cp:revision>1</cp:revision>
  <dcterms:created xsi:type="dcterms:W3CDTF">2017-06-06T14:06:03Z</dcterms:created>
  <dcterms:modified xsi:type="dcterms:W3CDTF">2017-06-06T14:15:51Z</dcterms:modified>
</cp:coreProperties>
</file>