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B6579-7D3A-42D9-A5B7-69BEF62A44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7AF57F7D-A829-49E6-B637-3B789F880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CFF0638A-12B6-4050-976E-A479A24739C8}"/>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9DF9C740-ABD9-420E-A957-D80DF9F998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F78570-F776-42AD-9383-1DCC0BF7B398}"/>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189231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C8D4A-882E-4632-95CD-F4EF309F7DCF}"/>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3EA2625F-F3E7-45BA-84A7-913D94100CD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C10741-4918-4CB7-B39D-1A216875416B}"/>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2F62239C-7ED9-4559-B927-1B129873A7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68AF80-279E-4885-8AA0-CEA7E690644A}"/>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354325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ED3EB50-94B9-4133-A8A2-ADD8636539C6}"/>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104B036A-D0DA-42E1-B610-92E51A1D640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E7BEB9-593C-4706-9AEA-39970BE8DDD5}"/>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4B50C143-AAE5-40F1-8D39-B836197A8E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76A1A6-6604-4C5B-86C7-3C068BE55437}"/>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52604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8611F-C6AC-49CB-A4F9-D1B92CA712E8}"/>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626C9F7-5997-4323-8CA4-D492A9AE0D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5B03CD-718E-4FCE-8BA3-091F979F6D76}"/>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3FB00AA0-C5BC-44F6-A27C-968F93F2C2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B4FFD5-54A7-4CA1-B13F-95909F76E141}"/>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359176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E4B89-9541-4895-A828-18636C7015DC}"/>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77FB1D01-A1AA-412B-8640-DD4FF3840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B3225CC-FCCB-459E-B8C8-31E51645CCEF}"/>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5FBA9652-43DE-404A-9581-B723880970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0B08E7-5C3F-4E02-86DD-137319BBE07B}"/>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161853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87739-8896-4ABE-A332-3F67BA7CFA2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A7348013-46C0-4B1E-96E0-06544028CF4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674715-49F8-4FE6-9272-6E36004B271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A218D31-7111-4EF9-A18A-0BC90D7FFDF5}"/>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CB6718F1-E769-4D5C-B06E-A339D6FADE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9B47F2-2C68-45EA-B692-011475B53142}"/>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24855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D90EC-C271-44D0-80CE-0E3794FD63D0}"/>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22507CEC-B8D0-4BD3-A2DC-A0BFA0A6E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2A64728-502B-49E5-94EF-62E0B42E56A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932806C-DADD-4901-8B46-71F2104D2D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AE060DC-5438-4D55-980D-7480B796B31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B85FEF-43F6-4F7E-BEF1-18ECFC1CB3B8}"/>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57FB3E24-5B30-48E4-BA97-279934AB613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D8978DE-1A93-4D55-9E63-300B8D26A1D6}"/>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423533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51E70-1C79-44D6-AFB2-61CE7E5ED254}"/>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989D6615-C338-4148-BBFE-C3FF38A357CD}"/>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AC717D94-6B77-4034-B840-25D9AE9FE3B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1AAC0E-673F-4F27-9124-0B33332B2E7A}"/>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39670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A5CF00-98CD-40AC-BEE3-F70CE6094A20}"/>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B6D664A9-C4B7-47AD-8F96-F8B3A69765C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799BCAE-3E79-41DC-AC82-0F3FD1CB1A72}"/>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180068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1B76A-AF70-4428-903B-B6E3634A4785}"/>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51884D7E-DEE4-4B55-9CEE-669E8F563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FC1C40A-1694-4242-B83B-B1E04178A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4B01794-7D06-48BE-9CCA-0E2FA57328B7}"/>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EE5FFBDB-616E-45B0-9BF1-8493D60AA4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EDD5E4-1480-4DB4-B1BD-467366D2F5A2}"/>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271904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FB125-1A3F-44DB-B172-FE6C8D7B75E5}"/>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AA3DE17A-C0F0-4260-85CB-A74514734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00AFBE0-3EB5-4A7C-BF03-C8A48A02C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E150BEE-407B-4715-98AE-CB4B97A31F3B}"/>
              </a:ext>
            </a:extLst>
          </p:cNvPr>
          <p:cNvSpPr>
            <a:spLocks noGrp="1"/>
          </p:cNvSpPr>
          <p:nvPr>
            <p:ph type="dt" sz="half" idx="10"/>
          </p:nvPr>
        </p:nvSpPr>
        <p:spPr/>
        <p:txBody>
          <a:bodyPr/>
          <a:lstStyle/>
          <a:p>
            <a:fld id="{3C7880CD-011D-4670-9FC3-4D055873D64E}"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15AAD9FC-C755-42AF-B62F-FA311097FD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8279F0-A198-447C-B8F9-ED403626225B}"/>
              </a:ext>
            </a:extLst>
          </p:cNvPr>
          <p:cNvSpPr>
            <a:spLocks noGrp="1"/>
          </p:cNvSpPr>
          <p:nvPr>
            <p:ph type="sldNum" sz="quarter" idx="12"/>
          </p:nvPr>
        </p:nvSpPr>
        <p:spPr/>
        <p:txBody>
          <a:bodyPr/>
          <a:lstStyle/>
          <a:p>
            <a:fld id="{54A93585-93E7-4E4E-B0BE-E3F3E82F64A1}" type="slidenum">
              <a:rPr lang="nl-NL" smtClean="0"/>
              <a:t>‹nr.›</a:t>
            </a:fld>
            <a:endParaRPr lang="nl-NL"/>
          </a:p>
        </p:txBody>
      </p:sp>
    </p:spTree>
    <p:extLst>
      <p:ext uri="{BB962C8B-B14F-4D97-AF65-F5344CB8AC3E}">
        <p14:creationId xmlns:p14="http://schemas.microsoft.com/office/powerpoint/2010/main" val="129918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FEC313B-1F40-4A88-B8C1-6F3F610EC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93D0C18C-619C-4D4D-8F19-28C12DE0D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B179E3-3863-4D0F-8491-F5C39DD13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880CD-011D-4670-9FC3-4D055873D64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4FD913DD-829B-4D3D-ABBC-35EA0783B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55F8483-163D-42E4-9F34-8B7DD94ED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93585-93E7-4E4E-B0BE-E3F3E82F64A1}" type="slidenum">
              <a:rPr lang="nl-NL" smtClean="0"/>
              <a:t>‹nr.›</a:t>
            </a:fld>
            <a:endParaRPr lang="nl-NL"/>
          </a:p>
        </p:txBody>
      </p:sp>
    </p:spTree>
    <p:extLst>
      <p:ext uri="{BB962C8B-B14F-4D97-AF65-F5344CB8AC3E}">
        <p14:creationId xmlns:p14="http://schemas.microsoft.com/office/powerpoint/2010/main" val="274401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relateerde afbeelding">
            <a:extLst>
              <a:ext uri="{FF2B5EF4-FFF2-40B4-BE49-F238E27FC236}">
                <a16:creationId xmlns:a16="http://schemas.microsoft.com/office/drawing/2014/main" id="{F8B479EA-7F9F-4965-8FE6-D2E6274B40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153822" y="1245725"/>
            <a:ext cx="6553545" cy="4374491"/>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2"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618DA1D-3347-4563-886C-A74D52CAF50B}"/>
              </a:ext>
            </a:extLst>
          </p:cNvPr>
          <p:cNvSpPr>
            <a:spLocks noGrp="1"/>
          </p:cNvSpPr>
          <p:nvPr>
            <p:ph type="ctrTitle"/>
          </p:nvPr>
        </p:nvSpPr>
        <p:spPr>
          <a:xfrm>
            <a:off x="674237" y="914400"/>
            <a:ext cx="3657600" cy="2887579"/>
          </a:xfrm>
        </p:spPr>
        <p:txBody>
          <a:bodyPr>
            <a:normAutofit/>
          </a:bodyPr>
          <a:lstStyle/>
          <a:p>
            <a:r>
              <a:rPr lang="nl-NL" sz="4800">
                <a:solidFill>
                  <a:schemeClr val="bg1"/>
                </a:solidFill>
              </a:rPr>
              <a:t>ZIL</a:t>
            </a:r>
            <a:endParaRPr lang="nl-NL" sz="4800" dirty="0">
              <a:solidFill>
                <a:schemeClr val="bg1"/>
              </a:solidFill>
            </a:endParaRPr>
          </a:p>
        </p:txBody>
      </p:sp>
      <p:sp>
        <p:nvSpPr>
          <p:cNvPr id="3" name="Ondertitel 2">
            <a:extLst>
              <a:ext uri="{FF2B5EF4-FFF2-40B4-BE49-F238E27FC236}">
                <a16:creationId xmlns:a16="http://schemas.microsoft.com/office/drawing/2014/main" id="{D2866AAC-7D5B-415C-9EAA-D352569C415D}"/>
              </a:ext>
            </a:extLst>
          </p:cNvPr>
          <p:cNvSpPr>
            <a:spLocks noGrp="1"/>
          </p:cNvSpPr>
          <p:nvPr>
            <p:ph type="subTitle" idx="1"/>
          </p:nvPr>
        </p:nvSpPr>
        <p:spPr>
          <a:xfrm>
            <a:off x="674237" y="4170501"/>
            <a:ext cx="3657600" cy="1525597"/>
          </a:xfrm>
        </p:spPr>
        <p:txBody>
          <a:bodyPr>
            <a:normAutofit/>
          </a:bodyPr>
          <a:lstStyle/>
          <a:p>
            <a:r>
              <a:rPr lang="nl-NL" sz="2000">
                <a:solidFill>
                  <a:srgbClr val="FFF07C"/>
                </a:solidFill>
              </a:rPr>
              <a:t>Les 6 – Divergerende fase</a:t>
            </a:r>
            <a:endParaRPr lang="nl-NL" sz="2000" dirty="0">
              <a:solidFill>
                <a:srgbClr val="FFF07C"/>
              </a:solidFill>
            </a:endParaRPr>
          </a:p>
        </p:txBody>
      </p:sp>
    </p:spTree>
    <p:extLst>
      <p:ext uri="{BB962C8B-B14F-4D97-AF65-F5344CB8AC3E}">
        <p14:creationId xmlns:p14="http://schemas.microsoft.com/office/powerpoint/2010/main" val="112116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49E2AC4-FCEF-42A5-BAF3-231E9E9D2C6A}"/>
              </a:ext>
            </a:extLst>
          </p:cNvPr>
          <p:cNvSpPr>
            <a:spLocks noGrp="1"/>
          </p:cNvSpPr>
          <p:nvPr>
            <p:ph type="title"/>
          </p:nvPr>
        </p:nvSpPr>
        <p:spPr>
          <a:xfrm>
            <a:off x="640079" y="2053641"/>
            <a:ext cx="3669161" cy="2760098"/>
          </a:xfrm>
        </p:spPr>
        <p:txBody>
          <a:bodyPr>
            <a:normAutofit/>
          </a:bodyPr>
          <a:lstStyle/>
          <a:p>
            <a:r>
              <a:rPr lang="nl-NL">
                <a:solidFill>
                  <a:srgbClr val="FFFFFF"/>
                </a:solidFill>
              </a:rPr>
              <a:t>Lesdoelen</a:t>
            </a:r>
          </a:p>
        </p:txBody>
      </p:sp>
      <p:sp>
        <p:nvSpPr>
          <p:cNvPr id="3" name="Tijdelijke aanduiding voor inhoud 2">
            <a:extLst>
              <a:ext uri="{FF2B5EF4-FFF2-40B4-BE49-F238E27FC236}">
                <a16:creationId xmlns:a16="http://schemas.microsoft.com/office/drawing/2014/main" id="{DB9522D3-FB8B-4A65-B060-EF06F5C5E596}"/>
              </a:ext>
            </a:extLst>
          </p:cNvPr>
          <p:cNvSpPr>
            <a:spLocks noGrp="1"/>
          </p:cNvSpPr>
          <p:nvPr>
            <p:ph idx="1"/>
          </p:nvPr>
        </p:nvSpPr>
        <p:spPr>
          <a:xfrm>
            <a:off x="6090574" y="801866"/>
            <a:ext cx="5306084" cy="5230634"/>
          </a:xfrm>
        </p:spPr>
        <p:txBody>
          <a:bodyPr anchor="ctr">
            <a:normAutofit/>
          </a:bodyPr>
          <a:lstStyle/>
          <a:p>
            <a:pPr lvl="0"/>
            <a:r>
              <a:rPr lang="nl-NL" sz="2400">
                <a:solidFill>
                  <a:srgbClr val="000000"/>
                </a:solidFill>
              </a:rPr>
              <a:t>Aan het einde van de les kun je in eigen woorden uitleggen wat de divergerende fase inhoudt.</a:t>
            </a:r>
          </a:p>
          <a:p>
            <a:pPr lvl="0"/>
            <a:r>
              <a:rPr lang="nl-NL" sz="2400">
                <a:solidFill>
                  <a:srgbClr val="000000"/>
                </a:solidFill>
              </a:rPr>
              <a:t>Aan het einde van de les kun je uitleggen op welke manier je de divergerende fase bij jou cliënt bevorderd. </a:t>
            </a:r>
          </a:p>
          <a:p>
            <a:pPr lvl="0"/>
            <a:r>
              <a:rPr lang="nl-NL" sz="2400">
                <a:solidFill>
                  <a:srgbClr val="000000"/>
                </a:solidFill>
              </a:rPr>
              <a:t>Aan het einde van de les heb je op verschillende manieren geoefend met het bevorderen van jouw divergerende kwaliteiten.</a:t>
            </a:r>
          </a:p>
          <a:p>
            <a:pPr marL="0" indent="0">
              <a:buNone/>
            </a:pPr>
            <a:endParaRPr lang="nl-NL" sz="2400">
              <a:solidFill>
                <a:srgbClr val="000000"/>
              </a:solidFill>
            </a:endParaRPr>
          </a:p>
        </p:txBody>
      </p:sp>
    </p:spTree>
    <p:extLst>
      <p:ext uri="{BB962C8B-B14F-4D97-AF65-F5344CB8AC3E}">
        <p14:creationId xmlns:p14="http://schemas.microsoft.com/office/powerpoint/2010/main" val="265141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74">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BC49859-2159-440B-ABB0-AA1A9A4F8190}"/>
              </a:ext>
            </a:extLst>
          </p:cNvPr>
          <p:cNvSpPr>
            <a:spLocks noGrp="1"/>
          </p:cNvSpPr>
          <p:nvPr>
            <p:ph type="title"/>
          </p:nvPr>
        </p:nvSpPr>
        <p:spPr>
          <a:xfrm>
            <a:off x="6094105" y="802955"/>
            <a:ext cx="4977976" cy="1454051"/>
          </a:xfrm>
        </p:spPr>
        <p:txBody>
          <a:bodyPr>
            <a:normAutofit/>
          </a:bodyPr>
          <a:lstStyle/>
          <a:p>
            <a:r>
              <a:rPr lang="nl-NL">
                <a:solidFill>
                  <a:srgbClr val="000000"/>
                </a:solidFill>
              </a:rPr>
              <a:t>Vooraf…</a:t>
            </a:r>
          </a:p>
        </p:txBody>
      </p:sp>
      <p:sp>
        <p:nvSpPr>
          <p:cNvPr id="3" name="Tijdelijke aanduiding voor inhoud 2">
            <a:extLst>
              <a:ext uri="{FF2B5EF4-FFF2-40B4-BE49-F238E27FC236}">
                <a16:creationId xmlns:a16="http://schemas.microsoft.com/office/drawing/2014/main" id="{C6B22DA4-E0CF-4B52-87BB-BD81E0F79603}"/>
              </a:ext>
            </a:extLst>
          </p:cNvPr>
          <p:cNvSpPr>
            <a:spLocks noGrp="1"/>
          </p:cNvSpPr>
          <p:nvPr>
            <p:ph idx="1"/>
          </p:nvPr>
        </p:nvSpPr>
        <p:spPr>
          <a:xfrm>
            <a:off x="6090574" y="2421682"/>
            <a:ext cx="4977578" cy="3639289"/>
          </a:xfrm>
        </p:spPr>
        <p:txBody>
          <a:bodyPr anchor="ctr">
            <a:normAutofit/>
          </a:bodyPr>
          <a:lstStyle/>
          <a:p>
            <a:pPr marL="0" indent="0">
              <a:buNone/>
            </a:pPr>
            <a:r>
              <a:rPr lang="nl-NL" sz="2000" i="1">
                <a:solidFill>
                  <a:srgbClr val="000000"/>
                </a:solidFill>
              </a:rPr>
              <a:t>In de vorige les hebben we stilgestaan bij de startfase van het creatieve proces. Welke vragen stel je precies? Op welk gebied komt het probleem naar voren? Is er voornamelijk sprake van denken, voelen of willen? Allemaal vragen die naar voren komen bij het ontdekken van de startfase van het creatieve proces.</a:t>
            </a:r>
          </a:p>
          <a:p>
            <a:pPr marL="0" indent="0">
              <a:buNone/>
            </a:pPr>
            <a:endParaRPr lang="nl-NL" sz="2000">
              <a:solidFill>
                <a:srgbClr val="000000"/>
              </a:solidFill>
            </a:endParaRPr>
          </a:p>
        </p:txBody>
      </p:sp>
      <p:pic>
        <p:nvPicPr>
          <p:cNvPr id="11" name="Afbeelding 10" descr="Afbeeldingsresultaat voor kip op ei">
            <a:extLst>
              <a:ext uri="{FF2B5EF4-FFF2-40B4-BE49-F238E27FC236}">
                <a16:creationId xmlns:a16="http://schemas.microsoft.com/office/drawing/2014/main" id="{1DA86B41-8612-463C-AF7F-F92AE5B49E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7316" y="2257006"/>
            <a:ext cx="4696773" cy="2501338"/>
          </a:xfrm>
          <a:prstGeom prst="rect">
            <a:avLst/>
          </a:prstGeom>
          <a:noFill/>
          <a:ln>
            <a:noFill/>
          </a:ln>
        </p:spPr>
      </p:pic>
    </p:spTree>
    <p:extLst>
      <p:ext uri="{BB962C8B-B14F-4D97-AF65-F5344CB8AC3E}">
        <p14:creationId xmlns:p14="http://schemas.microsoft.com/office/powerpoint/2010/main" val="391620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7249D-163F-4F0B-89B1-B638F663766A}"/>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C5B3D286-B428-4BAC-89B3-D8C9E69830E7}"/>
              </a:ext>
            </a:extLst>
          </p:cNvPr>
          <p:cNvSpPr>
            <a:spLocks noGrp="1"/>
          </p:cNvSpPr>
          <p:nvPr>
            <p:ph idx="1"/>
          </p:nvPr>
        </p:nvSpPr>
        <p:spPr>
          <a:xfrm>
            <a:off x="5345723" y="2720241"/>
            <a:ext cx="6008077" cy="1480283"/>
          </a:xfrm>
        </p:spPr>
        <p:txBody>
          <a:bodyPr/>
          <a:lstStyle/>
          <a:p>
            <a:pPr marL="0" indent="0">
              <a:buNone/>
            </a:pPr>
            <a:r>
              <a:rPr lang="nl-NL" dirty="0"/>
              <a:t>&lt; Dubbelklik op deze afbeelding om het document met de theorie te openen</a:t>
            </a:r>
          </a:p>
        </p:txBody>
      </p:sp>
      <p:graphicFrame>
        <p:nvGraphicFramePr>
          <p:cNvPr id="4" name="Object 3">
            <a:extLst>
              <a:ext uri="{FF2B5EF4-FFF2-40B4-BE49-F238E27FC236}">
                <a16:creationId xmlns:a16="http://schemas.microsoft.com/office/drawing/2014/main" id="{46E55887-FC1B-4C5A-95BF-8E0F8A9BDD9C}"/>
              </a:ext>
            </a:extLst>
          </p:cNvPr>
          <p:cNvGraphicFramePr>
            <a:graphicFrameLocks noChangeAspect="1"/>
          </p:cNvGraphicFramePr>
          <p:nvPr>
            <p:extLst>
              <p:ext uri="{D42A27DB-BD31-4B8C-83A1-F6EECF244321}">
                <p14:modId xmlns:p14="http://schemas.microsoft.com/office/powerpoint/2010/main" val="3781003428"/>
              </p:ext>
            </p:extLst>
          </p:nvPr>
        </p:nvGraphicFramePr>
        <p:xfrm>
          <a:off x="838200" y="1292225"/>
          <a:ext cx="3829050" cy="5418137"/>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46E55887-FC1B-4C5A-95BF-8E0F8A9BDD9C}"/>
                          </a:ext>
                        </a:extLst>
                      </p:cNvPr>
                      <p:cNvPicPr/>
                      <p:nvPr/>
                    </p:nvPicPr>
                    <p:blipFill>
                      <a:blip r:embed="rId4"/>
                      <a:stretch>
                        <a:fillRect/>
                      </a:stretch>
                    </p:blipFill>
                    <p:spPr>
                      <a:xfrm>
                        <a:off x="838200" y="1292225"/>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80009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8D0E7-65BA-49A2-A534-59109F5558F8}"/>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960315C2-A13D-4776-B1F8-5FE69B9FC463}"/>
              </a:ext>
            </a:extLst>
          </p:cNvPr>
          <p:cNvSpPr>
            <a:spLocks noGrp="1"/>
          </p:cNvSpPr>
          <p:nvPr>
            <p:ph idx="1"/>
          </p:nvPr>
        </p:nvSpPr>
        <p:spPr>
          <a:xfrm>
            <a:off x="838200" y="2696821"/>
            <a:ext cx="4915486" cy="1424012"/>
          </a:xfrm>
        </p:spPr>
        <p:txBody>
          <a:bodyPr/>
          <a:lstStyle/>
          <a:p>
            <a:pPr marL="0" indent="0">
              <a:buNone/>
            </a:pPr>
            <a:r>
              <a:rPr lang="nl-NL" dirty="0"/>
              <a:t>&gt; Dubbelklik op de afbeelding hiernaast om het document met de vragen te openen</a:t>
            </a:r>
          </a:p>
        </p:txBody>
      </p:sp>
      <p:graphicFrame>
        <p:nvGraphicFramePr>
          <p:cNvPr id="4" name="Object 3">
            <a:extLst>
              <a:ext uri="{FF2B5EF4-FFF2-40B4-BE49-F238E27FC236}">
                <a16:creationId xmlns:a16="http://schemas.microsoft.com/office/drawing/2014/main" id="{853B20D3-2D39-46A2-97C9-13A0207FE468}"/>
              </a:ext>
            </a:extLst>
          </p:cNvPr>
          <p:cNvGraphicFramePr>
            <a:graphicFrameLocks noChangeAspect="1"/>
          </p:cNvGraphicFramePr>
          <p:nvPr>
            <p:extLst>
              <p:ext uri="{D42A27DB-BD31-4B8C-83A1-F6EECF244321}">
                <p14:modId xmlns:p14="http://schemas.microsoft.com/office/powerpoint/2010/main" val="637302852"/>
              </p:ext>
            </p:extLst>
          </p:nvPr>
        </p:nvGraphicFramePr>
        <p:xfrm>
          <a:off x="6787613" y="1132840"/>
          <a:ext cx="3829050" cy="5418138"/>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853B20D3-2D39-46A2-97C9-13A0207FE468}"/>
                          </a:ext>
                        </a:extLst>
                      </p:cNvPr>
                      <p:cNvPicPr/>
                      <p:nvPr/>
                    </p:nvPicPr>
                    <p:blipFill>
                      <a:blip r:embed="rId4"/>
                      <a:stretch>
                        <a:fillRect/>
                      </a:stretch>
                    </p:blipFill>
                    <p:spPr>
                      <a:xfrm>
                        <a:off x="6787613" y="1132840"/>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229642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582C38BD-BCAE-4F7F-98F8-89823574E634}"/>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611786C3-3891-4625-BA84-5F2326FC7F7C}"/>
              </a:ext>
            </a:extLst>
          </p:cNvPr>
          <p:cNvSpPr>
            <a:spLocks noGrp="1"/>
          </p:cNvSpPr>
          <p:nvPr>
            <p:ph idx="1"/>
          </p:nvPr>
        </p:nvSpPr>
        <p:spPr>
          <a:xfrm>
            <a:off x="5120640" y="804672"/>
            <a:ext cx="6281928" cy="5248656"/>
          </a:xfrm>
        </p:spPr>
        <p:txBody>
          <a:bodyPr anchor="ctr">
            <a:normAutofit/>
          </a:bodyPr>
          <a:lstStyle/>
          <a:p>
            <a:pPr marL="0" indent="0">
              <a:buNone/>
            </a:pPr>
            <a:r>
              <a:rPr lang="nl-NL" sz="2000" dirty="0"/>
              <a:t>Check de lesdoelen:</a:t>
            </a:r>
          </a:p>
          <a:p>
            <a:pPr lvl="0"/>
            <a:r>
              <a:rPr lang="nl-NL" sz="2000" dirty="0"/>
              <a:t>Aan het einde van de les kun je in eigen woorden uitleggen wat de divergerende fase inhoudt.</a:t>
            </a:r>
          </a:p>
          <a:p>
            <a:pPr lvl="0"/>
            <a:r>
              <a:rPr lang="nl-NL" sz="2000" dirty="0"/>
              <a:t>Aan het einde van de les kun je uitleggen op welke manier je de divergerende fase bij jou cliënt bevorderd. </a:t>
            </a:r>
          </a:p>
          <a:p>
            <a:pPr lvl="0"/>
            <a:r>
              <a:rPr lang="nl-NL" sz="2000" dirty="0"/>
              <a:t>Aan het einde van de les heb je op verschillende manieren geoefend met het bevorderen van jouw divergerende kwaliteiten.</a:t>
            </a:r>
          </a:p>
          <a:p>
            <a:pPr marL="0" indent="0">
              <a:buNone/>
            </a:pPr>
            <a:endParaRPr lang="nl-NL" sz="2000" dirty="0"/>
          </a:p>
        </p:txBody>
      </p:sp>
    </p:spTree>
    <p:extLst>
      <p:ext uri="{BB962C8B-B14F-4D97-AF65-F5344CB8AC3E}">
        <p14:creationId xmlns:p14="http://schemas.microsoft.com/office/powerpoint/2010/main" val="198564585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219</Words>
  <Application>Microsoft Office PowerPoint</Application>
  <PresentationFormat>Breedbeeld</PresentationFormat>
  <Paragraphs>17</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Lesdoelen</vt:lpstr>
      <vt:lpstr>Vooraf…</vt:lpstr>
      <vt:lpstr>Theorie</vt:lpstr>
      <vt:lpstr>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2017-06-06T14:29:29Z</dcterms:created>
  <dcterms:modified xsi:type="dcterms:W3CDTF">2017-06-06T14:38:05Z</dcterms:modified>
</cp:coreProperties>
</file>