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59"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2D401-4148-44E4-9A1D-5FE2950150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86C0114F-C355-4E56-A1E2-63E813CC8A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FA4CB7C7-C735-493D-B3A0-1A02EB6333FA}"/>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F4D66838-2F2A-4239-BCDA-ABF3230648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E4DB8-E4DD-40A7-B3E7-560E40363C89}"/>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66056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8210D-4A19-44EB-B3C0-06F475A31078}"/>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691CD649-075E-4E58-B292-A541C334F5D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2D1665-D01E-4B1E-B65F-63C548B5814D}"/>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E9E5E6C5-655D-4B7C-B203-7F54AD4682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9C01A8-F9D7-479E-A502-8C764C97F31C}"/>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20132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1FC205-7600-41A9-BAC9-7D171B672E23}"/>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69465549-659E-4166-BB57-D884EA51D12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765112-D3FC-42AE-B337-FE35D99FBD90}"/>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E8D93DBA-B864-4FD6-8B09-F905E36964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A8B3DC-0754-414D-9C63-C78C18F9C1DF}"/>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92211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E15CB-B360-4B36-9CBF-8D95220B1E1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7D360622-C75C-4196-B260-CA0FB7B871E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D3E90D-E6B7-493F-A867-F060E66C7325}"/>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D44D1407-9AD0-4018-A40B-D5748E960F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080B97-0A9A-47FF-8AD9-270191A216CE}"/>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88804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8EB58-2D49-45A9-A345-F49B7A0B6879}"/>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44B4B095-A599-4475-9D07-036028224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D77577A-B7BA-4A7E-8D44-3C47B5628627}"/>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B013640F-1F0E-4524-9C55-8D11836E1C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991E0A-7955-49DC-B4C3-EF713C802D7B}"/>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68511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4A266-EDB6-4779-A9E6-656318A1C6C4}"/>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DBD58F30-E763-496D-BF1E-A10A84204CC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398C33C-B710-4B24-BA26-8AA004B580D7}"/>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D4B593-86A2-42BB-A836-9D77D3BB142E}"/>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5E117E85-43CB-4D3E-97CC-E3296AEF73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6753ED-1452-49F2-9918-3F9A97B33822}"/>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69328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8298F-AD8C-437A-9D41-ADED07A970A3}"/>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F980247A-29E5-473F-AAE9-EA245E576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C7E1A68-9523-45FF-9F09-2EB6CDD35A3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677CC9C-FC14-454D-A502-EFD1F7802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8DE215A-0C87-467E-AFC3-6E0F00FDAA5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6B8190B-5149-4D14-936A-368D9556BAAB}"/>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F8DF5BDF-424C-452C-BC11-15EEA0E3BD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F3F5C54-4704-438E-8AF5-438D111EB622}"/>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5957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A1947-121F-451F-BA19-CF4BE0A69A2D}"/>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415F0179-BEE5-4286-8503-B44A7D9B94D6}"/>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8435407A-6AB0-4405-B0DB-F7720685A5B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79D0BD7-8D71-4C64-B9C3-5BA76224AD52}"/>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10621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C8AD970-E51B-43F3-BA35-21466BD84CC2}"/>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7DF6ABD7-3AB3-4A0C-A193-E402F5C6F0B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740B99-5F66-41F1-8C3E-D92713B7189A}"/>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380390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99216-9D9C-498B-95D6-E56FCF9CB117}"/>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D88E3C14-DD28-4F9E-80FF-4EF8BEA6A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E009D56-1F20-45D0-A2A2-15FCA831C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2F454E2-AF97-4721-A194-609A1DBAA684}"/>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CCA70106-0A37-4818-910F-945B6656E3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D762E0-60F6-43C1-BC70-832D6B00B2F3}"/>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16564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7E58C-ED88-4422-AB33-C96742967256}"/>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B91ACB69-44CD-410A-B3F3-30935C207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D705A15-4F4A-4E38-8758-146B09848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E496448-0979-4F04-B1F0-7A9F4958A7B4}"/>
              </a:ext>
            </a:extLst>
          </p:cNvPr>
          <p:cNvSpPr>
            <a:spLocks noGrp="1"/>
          </p:cNvSpPr>
          <p:nvPr>
            <p:ph type="dt" sz="half" idx="10"/>
          </p:nvPr>
        </p:nvSpPr>
        <p:spPr/>
        <p:txBody>
          <a:bodyPr/>
          <a:lstStyle/>
          <a:p>
            <a:fld id="{CD2B9723-8606-4049-8812-3C441E0B0B99}"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AB2F0BFA-A753-49B0-ACDE-377DC9D255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5BB44B-CB9D-4C0E-8E2A-0ED0E8D5E904}"/>
              </a:ext>
            </a:extLst>
          </p:cNvPr>
          <p:cNvSpPr>
            <a:spLocks noGrp="1"/>
          </p:cNvSpPr>
          <p:nvPr>
            <p:ph type="sldNum" sz="quarter" idx="12"/>
          </p:nvPr>
        </p:nvSpPr>
        <p:spPr/>
        <p:txBody>
          <a:bodyPr/>
          <a:lstStyle/>
          <a:p>
            <a:fld id="{27685BD9-3895-49EB-BDAD-7854D7E10A1B}" type="slidenum">
              <a:rPr lang="nl-NL" smtClean="0"/>
              <a:t>‹nr.›</a:t>
            </a:fld>
            <a:endParaRPr lang="nl-NL"/>
          </a:p>
        </p:txBody>
      </p:sp>
    </p:spTree>
    <p:extLst>
      <p:ext uri="{BB962C8B-B14F-4D97-AF65-F5344CB8AC3E}">
        <p14:creationId xmlns:p14="http://schemas.microsoft.com/office/powerpoint/2010/main" val="160382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0B97879-8DAC-49C8-A2AA-999821F415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B59793FF-3459-4B6D-AC71-AD4F71DA0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76E30B-0281-4756-AD02-D1F623A53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B9723-8606-4049-8812-3C441E0B0B99}"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FC56AEE3-7FC9-4CAC-894D-166130717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C57720D-E8C7-424B-9290-4BE9A9D3B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85BD9-3895-49EB-BDAD-7854D7E10A1B}" type="slidenum">
              <a:rPr lang="nl-NL" smtClean="0"/>
              <a:t>‹nr.›</a:t>
            </a:fld>
            <a:endParaRPr lang="nl-NL"/>
          </a:p>
        </p:txBody>
      </p:sp>
    </p:spTree>
    <p:extLst>
      <p:ext uri="{BB962C8B-B14F-4D97-AF65-F5344CB8AC3E}">
        <p14:creationId xmlns:p14="http://schemas.microsoft.com/office/powerpoint/2010/main" val="25494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reativity">
            <a:extLst>
              <a:ext uri="{FF2B5EF4-FFF2-40B4-BE49-F238E27FC236}">
                <a16:creationId xmlns:a16="http://schemas.microsoft.com/office/drawing/2014/main" id="{66962D85-0332-4FC4-8D5A-5AA17CB71F2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734"/>
          <a:stretch/>
        </p:blipFill>
        <p:spPr bwMode="auto">
          <a:xfrm>
            <a:off x="4669190" y="847006"/>
            <a:ext cx="7400890" cy="53976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646AFDBA-0F27-4086-84E9-BED4F46F7ACA}"/>
              </a:ext>
            </a:extLst>
          </p:cNvPr>
          <p:cNvSpPr>
            <a:spLocks noGrp="1"/>
          </p:cNvSpPr>
          <p:nvPr>
            <p:ph type="ctrTitle"/>
          </p:nvPr>
        </p:nvSpPr>
        <p:spPr>
          <a:xfrm>
            <a:off x="674237" y="914400"/>
            <a:ext cx="3657600" cy="2887579"/>
          </a:xfrm>
        </p:spPr>
        <p:txBody>
          <a:bodyPr>
            <a:normAutofit/>
          </a:bodyPr>
          <a:lstStyle/>
          <a:p>
            <a:r>
              <a:rPr lang="nl-NL" sz="4800" dirty="0">
                <a:solidFill>
                  <a:srgbClr val="00B0F0"/>
                </a:solidFill>
              </a:rPr>
              <a:t>ZIL</a:t>
            </a:r>
          </a:p>
        </p:txBody>
      </p:sp>
      <p:sp>
        <p:nvSpPr>
          <p:cNvPr id="3" name="Ondertitel 2">
            <a:extLst>
              <a:ext uri="{FF2B5EF4-FFF2-40B4-BE49-F238E27FC236}">
                <a16:creationId xmlns:a16="http://schemas.microsoft.com/office/drawing/2014/main" id="{A70F39CC-C52E-4E57-9319-2D41A49099A8}"/>
              </a:ext>
            </a:extLst>
          </p:cNvPr>
          <p:cNvSpPr>
            <a:spLocks noGrp="1"/>
          </p:cNvSpPr>
          <p:nvPr>
            <p:ph type="subTitle" idx="1"/>
          </p:nvPr>
        </p:nvSpPr>
        <p:spPr>
          <a:xfrm>
            <a:off x="674237" y="4170501"/>
            <a:ext cx="3657600" cy="1525597"/>
          </a:xfrm>
        </p:spPr>
        <p:txBody>
          <a:bodyPr>
            <a:normAutofit/>
          </a:bodyPr>
          <a:lstStyle/>
          <a:p>
            <a:r>
              <a:rPr lang="nl-NL" sz="2000" dirty="0">
                <a:solidFill>
                  <a:srgbClr val="0070C0"/>
                </a:solidFill>
              </a:rPr>
              <a:t>Les 1 - Inleiding</a:t>
            </a:r>
          </a:p>
        </p:txBody>
      </p:sp>
    </p:spTree>
    <p:extLst>
      <p:ext uri="{BB962C8B-B14F-4D97-AF65-F5344CB8AC3E}">
        <p14:creationId xmlns:p14="http://schemas.microsoft.com/office/powerpoint/2010/main" val="33694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9115F53-603B-4F22-BBC6-86924B49FECD}"/>
              </a:ext>
            </a:extLst>
          </p:cNvPr>
          <p:cNvSpPr>
            <a:spLocks noGrp="1"/>
          </p:cNvSpPr>
          <p:nvPr>
            <p:ph type="title"/>
          </p:nvPr>
        </p:nvSpPr>
        <p:spPr>
          <a:xfrm>
            <a:off x="640079" y="2053641"/>
            <a:ext cx="3669161" cy="2760098"/>
          </a:xfrm>
        </p:spPr>
        <p:txBody>
          <a:bodyPr>
            <a:normAutofit/>
          </a:bodyPr>
          <a:lstStyle/>
          <a:p>
            <a:r>
              <a:rPr lang="nl-NL">
                <a:solidFill>
                  <a:srgbClr val="FFFFFF"/>
                </a:solidFill>
              </a:rPr>
              <a:t>Indeling van de ZIL</a:t>
            </a:r>
          </a:p>
        </p:txBody>
      </p:sp>
      <p:sp>
        <p:nvSpPr>
          <p:cNvPr id="3" name="Tijdelijke aanduiding voor inhoud 2">
            <a:extLst>
              <a:ext uri="{FF2B5EF4-FFF2-40B4-BE49-F238E27FC236}">
                <a16:creationId xmlns:a16="http://schemas.microsoft.com/office/drawing/2014/main" id="{0636FBDA-C353-4576-8E57-616863690743}"/>
              </a:ext>
            </a:extLst>
          </p:cNvPr>
          <p:cNvSpPr>
            <a:spLocks noGrp="1"/>
          </p:cNvSpPr>
          <p:nvPr>
            <p:ph idx="1"/>
          </p:nvPr>
        </p:nvSpPr>
        <p:spPr>
          <a:xfrm>
            <a:off x="6090574" y="801866"/>
            <a:ext cx="5306084" cy="5230634"/>
          </a:xfrm>
        </p:spPr>
        <p:txBody>
          <a:bodyPr anchor="ctr">
            <a:normAutofit/>
          </a:bodyPr>
          <a:lstStyle/>
          <a:p>
            <a:pPr lvl="0">
              <a:lnSpc>
                <a:spcPct val="70000"/>
              </a:lnSpc>
            </a:pPr>
            <a:r>
              <a:rPr lang="nl-NL" sz="2000" i="1">
                <a:solidFill>
                  <a:srgbClr val="000000"/>
                </a:solidFill>
              </a:rPr>
              <a:t>Inleiding en instructie:</a:t>
            </a:r>
            <a:r>
              <a:rPr lang="nl-NL" sz="2000">
                <a:solidFill>
                  <a:srgbClr val="000000"/>
                </a:solidFill>
              </a:rPr>
              <a:t> In de inleiding staat beschreven waar de les over gaat en wat je aan het einde van de les af moet hebben.</a:t>
            </a:r>
          </a:p>
          <a:p>
            <a:pPr lvl="0">
              <a:lnSpc>
                <a:spcPct val="70000"/>
              </a:lnSpc>
            </a:pPr>
            <a:r>
              <a:rPr lang="nl-NL" sz="2000" i="1">
                <a:solidFill>
                  <a:srgbClr val="000000"/>
                </a:solidFill>
              </a:rPr>
              <a:t>Theorie: </a:t>
            </a:r>
            <a:r>
              <a:rPr lang="nl-NL" sz="2000">
                <a:solidFill>
                  <a:srgbClr val="000000"/>
                </a:solidFill>
              </a:rPr>
              <a:t>Bij de ZIL zit elke les ook een stukje theorie, dat lees je aandachtig en zorgvuldig door. Hier maak je ook aantekeningen van in je </a:t>
            </a:r>
            <a:r>
              <a:rPr lang="nl-NL" sz="2000" b="1">
                <a:solidFill>
                  <a:srgbClr val="000000"/>
                </a:solidFill>
              </a:rPr>
              <a:t>dummy</a:t>
            </a:r>
            <a:r>
              <a:rPr lang="nl-NL" sz="2000">
                <a:solidFill>
                  <a:srgbClr val="000000"/>
                </a:solidFill>
              </a:rPr>
              <a:t>. Je hebt de theorie nodig voor het beantwoorden van de vragen en het maken van de oefening.</a:t>
            </a:r>
          </a:p>
          <a:p>
            <a:pPr lvl="0">
              <a:lnSpc>
                <a:spcPct val="70000"/>
              </a:lnSpc>
            </a:pPr>
            <a:r>
              <a:rPr lang="nl-NL" sz="2000" i="1">
                <a:solidFill>
                  <a:srgbClr val="000000"/>
                </a:solidFill>
              </a:rPr>
              <a:t>Vragen:</a:t>
            </a:r>
            <a:r>
              <a:rPr lang="nl-NL" sz="2000">
                <a:solidFill>
                  <a:srgbClr val="000000"/>
                </a:solidFill>
              </a:rPr>
              <a:t> De vragen kun je vinden aan het einde van dit document. Schrijf de antwoorden op in je </a:t>
            </a:r>
            <a:r>
              <a:rPr lang="nl-NL" sz="2000" b="1">
                <a:solidFill>
                  <a:srgbClr val="000000"/>
                </a:solidFill>
              </a:rPr>
              <a:t>dummy</a:t>
            </a:r>
            <a:r>
              <a:rPr lang="nl-NL" sz="2000">
                <a:solidFill>
                  <a:srgbClr val="000000"/>
                </a:solidFill>
              </a:rPr>
              <a:t>, die lever je aan het einde van de periode in bij de docent.</a:t>
            </a:r>
          </a:p>
          <a:p>
            <a:pPr lvl="0">
              <a:lnSpc>
                <a:spcPct val="70000"/>
              </a:lnSpc>
            </a:pPr>
            <a:r>
              <a:rPr lang="nl-NL" sz="2000" i="1">
                <a:solidFill>
                  <a:srgbClr val="000000"/>
                </a:solidFill>
              </a:rPr>
              <a:t>Oefening:</a:t>
            </a:r>
            <a:r>
              <a:rPr lang="nl-NL" sz="2000">
                <a:solidFill>
                  <a:srgbClr val="000000"/>
                </a:solidFill>
              </a:rPr>
              <a:t> Bij een aantal lessen is ook een oefening toegevoegd. Hiervoor heb je vaak ook andere spullen nodig die je buiten het lokaal kunt vinden. Je mag dus tijdens deze les vrij in en uit lopen. In de beschrijving van de oefening staat duidelijk omschreven of je dat samen of alleen uit moet voeren.</a:t>
            </a:r>
          </a:p>
          <a:p>
            <a:pPr>
              <a:lnSpc>
                <a:spcPct val="70000"/>
              </a:lnSpc>
            </a:pPr>
            <a:endParaRPr lang="nl-NL" sz="2000">
              <a:solidFill>
                <a:srgbClr val="000000"/>
              </a:solidFill>
            </a:endParaRPr>
          </a:p>
        </p:txBody>
      </p:sp>
    </p:spTree>
    <p:extLst>
      <p:ext uri="{BB962C8B-B14F-4D97-AF65-F5344CB8AC3E}">
        <p14:creationId xmlns:p14="http://schemas.microsoft.com/office/powerpoint/2010/main" val="38171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7721EEB-C1F2-4559-B8C0-F76352408778}"/>
              </a:ext>
            </a:extLst>
          </p:cNvPr>
          <p:cNvSpPr>
            <a:spLocks noGrp="1"/>
          </p:cNvSpPr>
          <p:nvPr>
            <p:ph type="title"/>
          </p:nvPr>
        </p:nvSpPr>
        <p:spPr>
          <a:xfrm>
            <a:off x="640079" y="2053641"/>
            <a:ext cx="3669161" cy="2760098"/>
          </a:xfrm>
        </p:spPr>
        <p:txBody>
          <a:bodyPr>
            <a:normAutofit/>
          </a:bodyPr>
          <a:lstStyle/>
          <a:p>
            <a:r>
              <a:rPr lang="nl-NL">
                <a:solidFill>
                  <a:srgbClr val="FFFFFF"/>
                </a:solidFill>
              </a:rPr>
              <a:t>Doelen van deze les:</a:t>
            </a:r>
          </a:p>
        </p:txBody>
      </p:sp>
      <p:sp>
        <p:nvSpPr>
          <p:cNvPr id="3" name="Tijdelijke aanduiding voor inhoud 2">
            <a:extLst>
              <a:ext uri="{FF2B5EF4-FFF2-40B4-BE49-F238E27FC236}">
                <a16:creationId xmlns:a16="http://schemas.microsoft.com/office/drawing/2014/main" id="{CF51CA2F-CAEE-47B6-B775-D950D6306451}"/>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De studenten kunnen benoemen op welke wijze ze kunnen werken met de ZIL</a:t>
            </a:r>
          </a:p>
          <a:p>
            <a:r>
              <a:rPr lang="nl-NL" sz="2400">
                <a:solidFill>
                  <a:srgbClr val="000000"/>
                </a:solidFill>
              </a:rPr>
              <a:t>De studenten kunnen in eigen woorden benoemen wat creativiteitsontwikkeling is</a:t>
            </a:r>
          </a:p>
          <a:p>
            <a:r>
              <a:rPr lang="nl-NL" sz="2400">
                <a:solidFill>
                  <a:srgbClr val="000000"/>
                </a:solidFill>
              </a:rPr>
              <a:t>De studenten kunnen aan de hand van een ervaring vertellen waarom creativiteitsontwikkeling belangrijk is</a:t>
            </a:r>
          </a:p>
        </p:txBody>
      </p:sp>
    </p:spTree>
    <p:extLst>
      <p:ext uri="{BB962C8B-B14F-4D97-AF65-F5344CB8AC3E}">
        <p14:creationId xmlns:p14="http://schemas.microsoft.com/office/powerpoint/2010/main" val="168216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BF1E7-0D59-4B19-9EA5-85A986E5DC53}"/>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71DD5D22-10E0-41DB-AE66-FAF541D2AD61}"/>
              </a:ext>
            </a:extLst>
          </p:cNvPr>
          <p:cNvSpPr>
            <a:spLocks noGrp="1"/>
          </p:cNvSpPr>
          <p:nvPr>
            <p:ph idx="1"/>
          </p:nvPr>
        </p:nvSpPr>
        <p:spPr/>
        <p:txBody>
          <a:bodyPr/>
          <a:lstStyle/>
          <a:p>
            <a:pPr>
              <a:buFont typeface="Wingdings" panose="05000000000000000000" pitchFamily="2" charset="2"/>
              <a:buChar char="Ø"/>
            </a:pPr>
            <a:r>
              <a:rPr lang="nl-NL" dirty="0"/>
              <a:t>Dubbelklik op deze afbeelding om de theorie</a:t>
            </a:r>
          </a:p>
          <a:p>
            <a:pPr marL="0" indent="0">
              <a:buNone/>
            </a:pPr>
            <a:r>
              <a:rPr lang="nl-NL" dirty="0"/>
              <a:t>van les 1 te lezen.</a:t>
            </a:r>
          </a:p>
        </p:txBody>
      </p:sp>
      <p:graphicFrame>
        <p:nvGraphicFramePr>
          <p:cNvPr id="4" name="Object 3">
            <a:extLst>
              <a:ext uri="{FF2B5EF4-FFF2-40B4-BE49-F238E27FC236}">
                <a16:creationId xmlns:a16="http://schemas.microsoft.com/office/drawing/2014/main" id="{53A7ED8F-2037-4238-8D03-6076ED59337F}"/>
              </a:ext>
            </a:extLst>
          </p:cNvPr>
          <p:cNvGraphicFramePr>
            <a:graphicFrameLocks noChangeAspect="1"/>
          </p:cNvGraphicFramePr>
          <p:nvPr>
            <p:extLst>
              <p:ext uri="{D42A27DB-BD31-4B8C-83A1-F6EECF244321}">
                <p14:modId xmlns:p14="http://schemas.microsoft.com/office/powerpoint/2010/main" val="3931903422"/>
              </p:ext>
            </p:extLst>
          </p:nvPr>
        </p:nvGraphicFramePr>
        <p:xfrm>
          <a:off x="8235466" y="1690688"/>
          <a:ext cx="3118334" cy="4412468"/>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53A7ED8F-2037-4238-8D03-6076ED59337F}"/>
                          </a:ext>
                        </a:extLst>
                      </p:cNvPr>
                      <p:cNvPicPr/>
                      <p:nvPr/>
                    </p:nvPicPr>
                    <p:blipFill>
                      <a:blip r:embed="rId4"/>
                      <a:stretch>
                        <a:fillRect/>
                      </a:stretch>
                    </p:blipFill>
                    <p:spPr>
                      <a:xfrm>
                        <a:off x="8235466" y="1690688"/>
                        <a:ext cx="3118334" cy="4412468"/>
                      </a:xfrm>
                      <a:prstGeom prst="rect">
                        <a:avLst/>
                      </a:prstGeom>
                    </p:spPr>
                  </p:pic>
                </p:oleObj>
              </mc:Fallback>
            </mc:AlternateContent>
          </a:graphicData>
        </a:graphic>
      </p:graphicFrame>
    </p:spTree>
    <p:extLst>
      <p:ext uri="{BB962C8B-B14F-4D97-AF65-F5344CB8AC3E}">
        <p14:creationId xmlns:p14="http://schemas.microsoft.com/office/powerpoint/2010/main" val="332884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0437F-CA9D-4B6F-A53E-095D42EDA8B3}"/>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7B8B88AD-480F-4DDA-BED8-1DD3E2946FAF}"/>
              </a:ext>
            </a:extLst>
          </p:cNvPr>
          <p:cNvSpPr>
            <a:spLocks noGrp="1"/>
          </p:cNvSpPr>
          <p:nvPr>
            <p:ph idx="1"/>
          </p:nvPr>
        </p:nvSpPr>
        <p:spPr>
          <a:xfrm>
            <a:off x="4229907" y="2641551"/>
            <a:ext cx="7123893" cy="1311470"/>
          </a:xfrm>
        </p:spPr>
        <p:txBody>
          <a:bodyPr/>
          <a:lstStyle/>
          <a:p>
            <a:pPr marL="0" indent="0">
              <a:buNone/>
            </a:pPr>
            <a:r>
              <a:rPr lang="nl-NL" dirty="0"/>
              <a:t>&lt; Dubbelklik op deze afbeelding om het document met de vragen te starten </a:t>
            </a:r>
          </a:p>
        </p:txBody>
      </p:sp>
      <p:graphicFrame>
        <p:nvGraphicFramePr>
          <p:cNvPr id="4" name="Object 3">
            <a:extLst>
              <a:ext uri="{FF2B5EF4-FFF2-40B4-BE49-F238E27FC236}">
                <a16:creationId xmlns:a16="http://schemas.microsoft.com/office/drawing/2014/main" id="{F90AF193-936F-439E-BA93-B8742443EB0B}"/>
              </a:ext>
            </a:extLst>
          </p:cNvPr>
          <p:cNvGraphicFramePr>
            <a:graphicFrameLocks noChangeAspect="1"/>
          </p:cNvGraphicFramePr>
          <p:nvPr>
            <p:extLst>
              <p:ext uri="{D42A27DB-BD31-4B8C-83A1-F6EECF244321}">
                <p14:modId xmlns:p14="http://schemas.microsoft.com/office/powerpoint/2010/main" val="3568020267"/>
              </p:ext>
            </p:extLst>
          </p:nvPr>
        </p:nvGraphicFramePr>
        <p:xfrm>
          <a:off x="1035991" y="1766472"/>
          <a:ext cx="2870360" cy="4061583"/>
        </p:xfrm>
        <a:graphic>
          <a:graphicData uri="http://schemas.openxmlformats.org/presentationml/2006/ole">
            <mc:AlternateContent xmlns:mc="http://schemas.openxmlformats.org/markup-compatibility/2006">
              <mc:Choice xmlns:v="urn:schemas-microsoft-com:vml" Requires="v">
                <p:oleObj spid="_x0000_s2050" name="Acrobat Document" r:id="rId3" imgW="5667480" imgH="8020080" progId="AcroExch.Document.DC">
                  <p:embed/>
                </p:oleObj>
              </mc:Choice>
              <mc:Fallback>
                <p:oleObj name="Acrobat Document" r:id="rId3" imgW="5667480" imgH="8020080" progId="AcroExch.Document.DC">
                  <p:embed/>
                  <p:pic>
                    <p:nvPicPr>
                      <p:cNvPr id="4" name="Object 3">
                        <a:extLst>
                          <a:ext uri="{FF2B5EF4-FFF2-40B4-BE49-F238E27FC236}">
                            <a16:creationId xmlns:a16="http://schemas.microsoft.com/office/drawing/2014/main" id="{F90AF193-936F-439E-BA93-B8742443EB0B}"/>
                          </a:ext>
                        </a:extLst>
                      </p:cNvPr>
                      <p:cNvPicPr/>
                      <p:nvPr/>
                    </p:nvPicPr>
                    <p:blipFill>
                      <a:blip r:embed="rId4"/>
                      <a:stretch>
                        <a:fillRect/>
                      </a:stretch>
                    </p:blipFill>
                    <p:spPr>
                      <a:xfrm>
                        <a:off x="1035991" y="1766472"/>
                        <a:ext cx="2870360" cy="4061583"/>
                      </a:xfrm>
                      <a:prstGeom prst="rect">
                        <a:avLst/>
                      </a:prstGeom>
                      <a:solidFill>
                        <a:schemeClr val="accent1">
                          <a:lumMod val="75000"/>
                        </a:schemeClr>
                      </a:solidFill>
                    </p:spPr>
                  </p:pic>
                </p:oleObj>
              </mc:Fallback>
            </mc:AlternateContent>
          </a:graphicData>
        </a:graphic>
      </p:graphicFrame>
    </p:spTree>
    <p:extLst>
      <p:ext uri="{BB962C8B-B14F-4D97-AF65-F5344CB8AC3E}">
        <p14:creationId xmlns:p14="http://schemas.microsoft.com/office/powerpoint/2010/main" val="182106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62AAE-787D-40FA-832F-E81169CCD76C}"/>
              </a:ext>
            </a:extLst>
          </p:cNvPr>
          <p:cNvSpPr>
            <a:spLocks noGrp="1"/>
          </p:cNvSpPr>
          <p:nvPr>
            <p:ph type="title"/>
          </p:nvPr>
        </p:nvSpPr>
        <p:spPr/>
        <p:txBody>
          <a:bodyPr/>
          <a:lstStyle/>
          <a:p>
            <a:r>
              <a:rPr lang="nl-NL" dirty="0"/>
              <a:t>Oefening</a:t>
            </a:r>
          </a:p>
        </p:txBody>
      </p:sp>
      <p:sp>
        <p:nvSpPr>
          <p:cNvPr id="3" name="Tijdelijke aanduiding voor inhoud 2">
            <a:extLst>
              <a:ext uri="{FF2B5EF4-FFF2-40B4-BE49-F238E27FC236}">
                <a16:creationId xmlns:a16="http://schemas.microsoft.com/office/drawing/2014/main" id="{0B2F1706-BD1F-4C5D-856D-E28492C19E1B}"/>
              </a:ext>
            </a:extLst>
          </p:cNvPr>
          <p:cNvSpPr>
            <a:spLocks noGrp="1"/>
          </p:cNvSpPr>
          <p:nvPr>
            <p:ph idx="1"/>
          </p:nvPr>
        </p:nvSpPr>
        <p:spPr>
          <a:xfrm>
            <a:off x="3896751" y="2557145"/>
            <a:ext cx="7457049" cy="1156726"/>
          </a:xfrm>
        </p:spPr>
        <p:txBody>
          <a:bodyPr/>
          <a:lstStyle/>
          <a:p>
            <a:pPr marL="0" indent="0">
              <a:buNone/>
            </a:pPr>
            <a:r>
              <a:rPr lang="nl-NL" dirty="0"/>
              <a:t>&lt; Dubbelklik op deze afbeelding om het document met de oefening te starten</a:t>
            </a:r>
          </a:p>
        </p:txBody>
      </p:sp>
      <p:graphicFrame>
        <p:nvGraphicFramePr>
          <p:cNvPr id="5" name="Object 4">
            <a:extLst>
              <a:ext uri="{FF2B5EF4-FFF2-40B4-BE49-F238E27FC236}">
                <a16:creationId xmlns:a16="http://schemas.microsoft.com/office/drawing/2014/main" id="{5CA5BD45-B0AD-4501-8550-A37C4EE60BAD}"/>
              </a:ext>
            </a:extLst>
          </p:cNvPr>
          <p:cNvGraphicFramePr>
            <a:graphicFrameLocks noChangeAspect="1"/>
          </p:cNvGraphicFramePr>
          <p:nvPr>
            <p:extLst>
              <p:ext uri="{D42A27DB-BD31-4B8C-83A1-F6EECF244321}">
                <p14:modId xmlns:p14="http://schemas.microsoft.com/office/powerpoint/2010/main" val="2006519999"/>
              </p:ext>
            </p:extLst>
          </p:nvPr>
        </p:nvGraphicFramePr>
        <p:xfrm>
          <a:off x="838200" y="1825625"/>
          <a:ext cx="2882432" cy="4078666"/>
        </p:xfrm>
        <a:graphic>
          <a:graphicData uri="http://schemas.openxmlformats.org/presentationml/2006/ole">
            <mc:AlternateContent xmlns:mc="http://schemas.openxmlformats.org/markup-compatibility/2006">
              <mc:Choice xmlns:v="urn:schemas-microsoft-com:vml" Requires="v">
                <p:oleObj spid="_x0000_s3074" name="Acrobat Document" r:id="rId3" imgW="5667139" imgH="8019997" progId="AcroExch.Document.DC">
                  <p:embed/>
                </p:oleObj>
              </mc:Choice>
              <mc:Fallback>
                <p:oleObj name="Acrobat Document" r:id="rId3" imgW="5667139" imgH="8019997" progId="AcroExch.Document.DC">
                  <p:embed/>
                  <p:pic>
                    <p:nvPicPr>
                      <p:cNvPr id="5" name="Object 4">
                        <a:extLst>
                          <a:ext uri="{FF2B5EF4-FFF2-40B4-BE49-F238E27FC236}">
                            <a16:creationId xmlns:a16="http://schemas.microsoft.com/office/drawing/2014/main" id="{5CA5BD45-B0AD-4501-8550-A37C4EE60BAD}"/>
                          </a:ext>
                        </a:extLst>
                      </p:cNvPr>
                      <p:cNvPicPr/>
                      <p:nvPr/>
                    </p:nvPicPr>
                    <p:blipFill>
                      <a:blip r:embed="rId4"/>
                      <a:stretch>
                        <a:fillRect/>
                      </a:stretch>
                    </p:blipFill>
                    <p:spPr>
                      <a:xfrm>
                        <a:off x="838200" y="1825625"/>
                        <a:ext cx="2882432" cy="4078666"/>
                      </a:xfrm>
                      <a:prstGeom prst="rect">
                        <a:avLst/>
                      </a:prstGeom>
                    </p:spPr>
                  </p:pic>
                </p:oleObj>
              </mc:Fallback>
            </mc:AlternateContent>
          </a:graphicData>
        </a:graphic>
      </p:graphicFrame>
    </p:spTree>
    <p:extLst>
      <p:ext uri="{BB962C8B-B14F-4D97-AF65-F5344CB8AC3E}">
        <p14:creationId xmlns:p14="http://schemas.microsoft.com/office/powerpoint/2010/main" val="79533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1F932A87-3B7A-47E6-8AD8-F6F5E144A636}"/>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0DD5E47A-CE68-4501-89ED-965DF17A4377}"/>
              </a:ext>
            </a:extLst>
          </p:cNvPr>
          <p:cNvSpPr>
            <a:spLocks noGrp="1"/>
          </p:cNvSpPr>
          <p:nvPr>
            <p:ph idx="1"/>
          </p:nvPr>
        </p:nvSpPr>
        <p:spPr>
          <a:xfrm>
            <a:off x="5120640" y="804672"/>
            <a:ext cx="6281928" cy="5248656"/>
          </a:xfrm>
        </p:spPr>
        <p:txBody>
          <a:bodyPr anchor="ctr">
            <a:normAutofit/>
          </a:bodyPr>
          <a:lstStyle/>
          <a:p>
            <a:pPr marL="0" indent="0">
              <a:buNone/>
            </a:pPr>
            <a:r>
              <a:rPr lang="nl-NL" sz="2000" b="1" dirty="0"/>
              <a:t>Heb je de lesdoelen behaald?</a:t>
            </a:r>
          </a:p>
          <a:p>
            <a:r>
              <a:rPr lang="nl-NL" sz="2000" dirty="0"/>
              <a:t>De studenten kunnen benoemen op welke wijze ze kunnen werken met de ZIL</a:t>
            </a:r>
          </a:p>
          <a:p>
            <a:r>
              <a:rPr lang="nl-NL" sz="2000" dirty="0"/>
              <a:t>De studenten kunnen in eigen woorden benoemen wat creativiteitsontwikkeling is</a:t>
            </a:r>
          </a:p>
          <a:p>
            <a:r>
              <a:rPr lang="nl-NL" sz="2000" dirty="0"/>
              <a:t>De studenten kunnen aan de hand van een ervaring vertellen waarom creativiteitsontwikkeling belangrijk is</a:t>
            </a:r>
          </a:p>
          <a:p>
            <a:pPr marL="0" indent="0">
              <a:buNone/>
            </a:pPr>
            <a:endParaRPr lang="nl-NL" sz="2000" dirty="0"/>
          </a:p>
        </p:txBody>
      </p:sp>
    </p:spTree>
    <p:extLst>
      <p:ext uri="{BB962C8B-B14F-4D97-AF65-F5344CB8AC3E}">
        <p14:creationId xmlns:p14="http://schemas.microsoft.com/office/powerpoint/2010/main" val="63255672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308</Words>
  <Application>Microsoft Office PowerPoint</Application>
  <PresentationFormat>Breedbeeld</PresentationFormat>
  <Paragraphs>23</Paragraphs>
  <Slides>7</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2</vt:i4>
      </vt:variant>
      <vt:variant>
        <vt:lpstr>Diatitels</vt:lpstr>
      </vt:variant>
      <vt:variant>
        <vt:i4>7</vt:i4>
      </vt:variant>
    </vt:vector>
  </HeadingPairs>
  <TitlesOfParts>
    <vt:vector size="14" baseType="lpstr">
      <vt:lpstr>Arial</vt:lpstr>
      <vt:lpstr>Calibri</vt:lpstr>
      <vt:lpstr>Calibri Light</vt:lpstr>
      <vt:lpstr>Wingdings</vt:lpstr>
      <vt:lpstr>Kantoorthema</vt:lpstr>
      <vt:lpstr>Adobe Acrobat Document</vt:lpstr>
      <vt:lpstr>Acrobat Document</vt:lpstr>
      <vt:lpstr>ZIL</vt:lpstr>
      <vt:lpstr>Indeling van de ZIL</vt:lpstr>
      <vt:lpstr>Doelen van deze les:</vt:lpstr>
      <vt:lpstr>Theorie</vt:lpstr>
      <vt:lpstr>Vragen</vt:lpstr>
      <vt:lpstr>Oefening</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2017-06-06T13:20:33Z</dcterms:created>
  <dcterms:modified xsi:type="dcterms:W3CDTF">2017-06-06T13:40:55Z</dcterms:modified>
</cp:coreProperties>
</file>